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688" r:id="rId3"/>
  </p:sldMasterIdLst>
  <p:notesMasterIdLst>
    <p:notesMasterId r:id="rId39"/>
  </p:notesMasterIdLst>
  <p:handoutMasterIdLst>
    <p:handoutMasterId r:id="rId40"/>
  </p:handoutMasterIdLst>
  <p:sldIdLst>
    <p:sldId id="1314" r:id="rId4"/>
    <p:sldId id="1284" r:id="rId5"/>
    <p:sldId id="825" r:id="rId6"/>
    <p:sldId id="1256" r:id="rId7"/>
    <p:sldId id="1306" r:id="rId8"/>
    <p:sldId id="1311" r:id="rId9"/>
    <p:sldId id="1287" r:id="rId10"/>
    <p:sldId id="1286" r:id="rId11"/>
    <p:sldId id="1313" r:id="rId12"/>
    <p:sldId id="1297" r:id="rId13"/>
    <p:sldId id="1296" r:id="rId14"/>
    <p:sldId id="1288" r:id="rId15"/>
    <p:sldId id="1293" r:id="rId16"/>
    <p:sldId id="1294" r:id="rId17"/>
    <p:sldId id="1295" r:id="rId18"/>
    <p:sldId id="1264" r:id="rId19"/>
    <p:sldId id="1290" r:id="rId20"/>
    <p:sldId id="1291" r:id="rId21"/>
    <p:sldId id="1266" r:id="rId22"/>
    <p:sldId id="1271" r:id="rId23"/>
    <p:sldId id="1300" r:id="rId24"/>
    <p:sldId id="1273" r:id="rId25"/>
    <p:sldId id="1274" r:id="rId26"/>
    <p:sldId id="1269" r:id="rId27"/>
    <p:sldId id="1270" r:id="rId28"/>
    <p:sldId id="1267" r:id="rId29"/>
    <p:sldId id="1268" r:id="rId30"/>
    <p:sldId id="1298" r:id="rId31"/>
    <p:sldId id="1276" r:id="rId32"/>
    <p:sldId id="1277" r:id="rId33"/>
    <p:sldId id="1279" r:id="rId34"/>
    <p:sldId id="1315" r:id="rId35"/>
    <p:sldId id="1299" r:id="rId36"/>
    <p:sldId id="1252" r:id="rId37"/>
    <p:sldId id="1246" r:id="rId38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C1B9FF"/>
    <a:srgbClr val="333399"/>
    <a:srgbClr val="040050"/>
    <a:srgbClr val="2501BF"/>
    <a:srgbClr val="57219F"/>
    <a:srgbClr val="8372FE"/>
    <a:srgbClr val="FFFFAF"/>
    <a:srgbClr val="1C0191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932" autoAdjust="0"/>
    <p:restoredTop sz="94660"/>
  </p:normalViewPr>
  <p:slideViewPr>
    <p:cSldViewPr>
      <p:cViewPr>
        <p:scale>
          <a:sx n="80" d="100"/>
          <a:sy n="80" d="100"/>
        </p:scale>
        <p:origin x="-1301" y="-4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710"/>
    </p:cViewPr>
  </p:sorterViewPr>
  <p:notesViewPr>
    <p:cSldViewPr>
      <p:cViewPr varScale="1">
        <p:scale>
          <a:sx n="59" d="100"/>
          <a:sy n="59" d="100"/>
        </p:scale>
        <p:origin x="-2424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17ABC-F724-4E76-A387-2376FA88313C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AFA14-0115-4AD6-9370-A27B5F340D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604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21/10/2014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82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B1DF2-223D-460D-926B-E1FA6C1EC0B8}" type="slidenum">
              <a:rPr lang="fr-FR" smtClean="0">
                <a:latin typeface="Arial" charset="0"/>
              </a:rPr>
              <a:pPr/>
              <a:t>16</a:t>
            </a:fld>
            <a:endParaRPr lang="fr-FR" dirty="0" smtClean="0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538" indent="-2852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828" indent="-22816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7160" indent="-22816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491" indent="-22816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822" indent="-2281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66154" indent="-2281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2485" indent="-2281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78816" indent="-2281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2E07A8-F87A-4395-8A82-F24CE873CC3D}" type="slidenum">
              <a:rPr lang="fr-FR" smtClean="0"/>
              <a:pPr eaLnBrk="1" hangingPunct="1"/>
              <a:t>21</a:t>
            </a:fld>
            <a:endParaRPr lang="fr-FR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10D0B-B1E9-4D1B-BFC5-6C997A7064FB}" type="slidenum">
              <a:rPr lang="fr-FR" smtClean="0"/>
              <a:pPr/>
              <a:t>26</a:t>
            </a:fld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10D0B-B1E9-4D1B-BFC5-6C997A7064FB}" type="slidenum">
              <a:rPr lang="fr-FR" smtClean="0"/>
              <a:pPr/>
              <a:t>27</a:t>
            </a:fld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71988-2C96-4026-8A88-93C6664ACCD5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154"/>
            <a:ext cx="4985772" cy="44669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71988-2C96-4026-8A88-93C6664ACCD5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154"/>
            <a:ext cx="4985772" cy="44669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des sous-titres du masque</a:t>
            </a:r>
            <a:endParaRPr lang="en-GB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 smtClean="0"/>
              <a:t>Nom </a:t>
            </a:r>
            <a:r>
              <a:rPr lang="en-GB" noProof="0" dirty="0" err="1" smtClean="0"/>
              <a:t>événement</a:t>
            </a:r>
            <a:r>
              <a:rPr lang="en-GB" noProof="0" dirty="0" smtClean="0"/>
              <a:t> | Philippe CHOMAZ</a:t>
            </a:r>
            <a:endParaRPr lang="en-GB" noProof="0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January 7</a:t>
            </a:r>
            <a:r>
              <a:rPr lang="en-GB" baseline="30000" noProof="0" dirty="0" smtClean="0"/>
              <a:t>th</a:t>
            </a:r>
            <a:r>
              <a:rPr lang="en-GB" noProof="0" dirty="0" smtClean="0"/>
              <a:t> , 2014</a:t>
            </a:r>
            <a:endParaRPr lang="en-GB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CEA | 10 AVRIL 2012</a:t>
            </a:r>
            <a:endParaRPr lang="en-GB" noProof="0" dirty="0"/>
          </a:p>
        </p:txBody>
      </p:sp>
      <p:pic>
        <p:nvPicPr>
          <p:cNvPr id="17" name="Image 16" descr="irfulogoversion4.jpg"/>
          <p:cNvPicPr>
            <a:picLocks noChangeAspect="1"/>
          </p:cNvPicPr>
          <p:nvPr userDrawn="1"/>
        </p:nvPicPr>
        <p:blipFill rotWithShape="1">
          <a:blip r:embed="rId3" cstate="print"/>
          <a:srcRect r="1780" b="41484"/>
          <a:stretch/>
        </p:blipFill>
        <p:spPr>
          <a:xfrm>
            <a:off x="1240853" y="5589240"/>
            <a:ext cx="1058094" cy="1062638"/>
          </a:xfrm>
          <a:prstGeom prst="rect">
            <a:avLst/>
          </a:prstGeom>
          <a:solidFill>
            <a:srgbClr val="A80000"/>
          </a:solidFill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06" y="5589241"/>
            <a:ext cx="1065041" cy="10626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71538" y="6356350"/>
            <a:ext cx="1519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 dirty="0" smtClean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/>
              <a:pPr>
                <a:buFontTx/>
                <a:buNone/>
                <a:defRPr/>
              </a:pPr>
              <a:t>‹N°›</a:t>
            </a:fld>
            <a:r>
              <a:rPr lang="en-US" dirty="0" smtClean="0"/>
              <a:t> / 153</a:t>
            </a: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8460432" y="116632"/>
            <a:ext cx="576635" cy="486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P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6126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63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300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71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568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4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534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208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242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29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99592" y="6520259"/>
            <a:ext cx="1450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January 7</a:t>
            </a:r>
            <a:r>
              <a:rPr lang="en-GB" baseline="30000" noProof="0" dirty="0" smtClean="0"/>
              <a:t>th</a:t>
            </a:r>
            <a:r>
              <a:rPr lang="en-GB" noProof="0" dirty="0" smtClean="0"/>
              <a:t> , 2014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 noProof="0" dirty="0" smtClean="0"/>
              <a:t>CEA | 10 AVRIL 2012</a:t>
            </a:r>
            <a:endParaRPr lang="en-GB" noProof="0" dirty="0"/>
          </a:p>
        </p:txBody>
      </p:sp>
      <p:grpSp>
        <p:nvGrpSpPr>
          <p:cNvPr id="4" name="Groupe 3"/>
          <p:cNvGrpSpPr/>
          <p:nvPr userDrawn="1"/>
        </p:nvGrpSpPr>
        <p:grpSpPr>
          <a:xfrm>
            <a:off x="5724128" y="4626486"/>
            <a:ext cx="1301959" cy="2070750"/>
            <a:chOff x="1109801" y="4581128"/>
            <a:chExt cx="1301959" cy="2070750"/>
          </a:xfrm>
        </p:grpSpPr>
        <p:sp>
          <p:nvSpPr>
            <p:cNvPr id="10" name="ZoneTexte 9"/>
            <p:cNvSpPr txBox="1"/>
            <p:nvPr userDrawn="1"/>
          </p:nvSpPr>
          <p:spPr>
            <a:xfrm>
              <a:off x="1109801" y="4581128"/>
              <a:ext cx="130195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600" b="1" noProof="0" dirty="0" err="1" smtClean="0">
                  <a:solidFill>
                    <a:schemeClr val="bg1"/>
                  </a:solidFill>
                  <a:latin typeface="Arial Narrow" pitchFamily="34" charset="0"/>
                </a:rPr>
                <a:t>Irfu</a:t>
              </a:r>
              <a:endParaRPr lang="en-GB" sz="6600" b="1" noProof="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11" name="Image 10" descr="irfulogoversion4.jpg"/>
            <p:cNvPicPr>
              <a:picLocks noChangeAspect="1"/>
            </p:cNvPicPr>
            <p:nvPr userDrawn="1"/>
          </p:nvPicPr>
          <p:blipFill rotWithShape="1">
            <a:blip r:embed="rId3" cstate="print"/>
            <a:srcRect r="1780" b="41484"/>
            <a:stretch/>
          </p:blipFill>
          <p:spPr>
            <a:xfrm>
              <a:off x="1240853" y="5589240"/>
              <a:ext cx="1058094" cy="1062638"/>
            </a:xfrm>
            <a:prstGeom prst="rect">
              <a:avLst/>
            </a:prstGeom>
            <a:solidFill>
              <a:srgbClr val="A80000"/>
            </a:solidFill>
            <a:ln>
              <a:solidFill>
                <a:schemeClr val="tx1"/>
              </a:solidFill>
            </a:ln>
          </p:spPr>
        </p:pic>
      </p:grp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86" y="5634598"/>
            <a:ext cx="1065041" cy="10626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6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63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063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270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25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180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799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501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899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06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771800" y="6520259"/>
            <a:ext cx="52197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err="1" smtClean="0"/>
              <a:t>Irfu</a:t>
            </a:r>
            <a:r>
              <a:rPr lang="en-GB" noProof="0" dirty="0" smtClean="0"/>
              <a:t>  AERES  Visit,  January  2014|</a:t>
            </a:r>
            <a:endParaRPr lang="en-GB" noProof="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1249288" y="6520259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 smtClean="0"/>
              <a:t>Philippe Chomaz</a:t>
            </a:r>
            <a:endParaRPr lang="en-GB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029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446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88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899592" y="6520259"/>
            <a:ext cx="1450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January 7</a:t>
            </a:r>
            <a:r>
              <a:rPr lang="en-GB" baseline="30000" noProof="0" dirty="0" smtClean="0"/>
              <a:t>th</a:t>
            </a:r>
            <a:r>
              <a:rPr lang="en-GB" noProof="0" dirty="0" smtClean="0"/>
              <a:t> , 2014</a:t>
            </a:r>
            <a:endParaRPr lang="en-GB" noProof="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CEA | 10 AVRIL 2012</a:t>
            </a:r>
            <a:endParaRPr lang="en-GB" noProof="0" dirty="0"/>
          </a:p>
        </p:txBody>
      </p:sp>
      <p:pic>
        <p:nvPicPr>
          <p:cNvPr id="9" name="Image 8" descr="irfulogoversion4.jpg"/>
          <p:cNvPicPr>
            <a:picLocks noChangeAspect="1"/>
          </p:cNvPicPr>
          <p:nvPr userDrawn="1"/>
        </p:nvPicPr>
        <p:blipFill rotWithShape="1">
          <a:blip r:embed="rId4" cstate="print"/>
          <a:srcRect b="41484"/>
          <a:stretch/>
        </p:blipFill>
        <p:spPr>
          <a:xfrm>
            <a:off x="8244408" y="116632"/>
            <a:ext cx="720080" cy="71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 userDrawn="1"/>
        </p:nvSpPr>
        <p:spPr>
          <a:xfrm>
            <a:off x="7247020" y="77723"/>
            <a:ext cx="997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800" b="1" noProof="0" dirty="0" err="1" smtClean="0">
                <a:solidFill>
                  <a:schemeClr val="bg1"/>
                </a:solidFill>
                <a:latin typeface="Arial Narrow" pitchFamily="34" charset="0"/>
              </a:rPr>
              <a:t>Irfu</a:t>
            </a:r>
            <a:endParaRPr lang="en-GB" sz="4800" b="1" noProof="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8473"/>
            <a:ext cx="720080" cy="7184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52752"/>
            <a:ext cx="6912768" cy="908720"/>
          </a:xfrm>
        </p:spPr>
        <p:txBody>
          <a:bodyPr/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3707507"/>
            <a:ext cx="7776864" cy="2529805"/>
          </a:xfrm>
        </p:spPr>
        <p:txBody>
          <a:bodyPr/>
          <a:lstStyle/>
          <a:p>
            <a:pPr lvl="0"/>
            <a:r>
              <a:rPr lang="en-GB" noProof="0" dirty="0" err="1" smtClean="0"/>
              <a:t>Cliquez</a:t>
            </a:r>
            <a:r>
              <a:rPr lang="en-GB" noProof="0" dirty="0" smtClean="0"/>
              <a:t> pour modifier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1187624" y="1458000"/>
            <a:ext cx="7776864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err="1" smtClean="0"/>
              <a:t>Cliquez</a:t>
            </a:r>
            <a:r>
              <a:rPr lang="en-GB" noProof="0" dirty="0" smtClean="0"/>
              <a:t> pour modifier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1187624" y="6520259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 smtClean="0"/>
              <a:t>Philippe Chomaz</a:t>
            </a:r>
            <a:endParaRPr lang="en-GB" noProof="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55776" y="6520259"/>
            <a:ext cx="54357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err="1" smtClean="0"/>
              <a:t>Irfu</a:t>
            </a:r>
            <a:r>
              <a:rPr lang="en-GB" noProof="0" dirty="0" smtClean="0"/>
              <a:t>  AERES  Visit,  January  2014|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686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err="1" smtClean="0"/>
              <a:t>Irfu</a:t>
            </a:r>
            <a:r>
              <a:rPr lang="en-GB" noProof="0" dirty="0" smtClean="0"/>
              <a:t>  AERES  Visit,  January  2014|</a:t>
            </a:r>
            <a:endParaRPr lang="en-GB" noProof="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 dirty="0" smtClean="0"/>
              <a:t>Philippe Chomaz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231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8E305FF9-8662-4B27-A7F6-E7C2E9827BB9}" type="slidenum">
              <a:rPr lang="fr-FR"/>
              <a:pPr>
                <a:defRPr/>
              </a:pPr>
              <a:t>‹N°›</a:t>
            </a:fld>
            <a:r>
              <a:rPr lang="fr-F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18206032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/>
              <a:t>SDD CEA @ CERN | 13 juin 2014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12289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0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87624" y="52752"/>
            <a:ext cx="691276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87624" y="1268760"/>
            <a:ext cx="7560840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Cliquez</a:t>
            </a:r>
            <a:r>
              <a:rPr lang="en-GB" noProof="0" dirty="0" smtClean="0"/>
              <a:t> pour modifier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915816" y="6520259"/>
            <a:ext cx="50757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2014|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pic>
        <p:nvPicPr>
          <p:cNvPr id="9" name="Image 8" descr="irfulogoversion4.jpg"/>
          <p:cNvPicPr>
            <a:picLocks noChangeAspect="1"/>
          </p:cNvPicPr>
          <p:nvPr userDrawn="1"/>
        </p:nvPicPr>
        <p:blipFill rotWithShape="1">
          <a:blip r:embed="rId13" cstate="print"/>
          <a:srcRect b="41484"/>
          <a:stretch/>
        </p:blipFill>
        <p:spPr>
          <a:xfrm>
            <a:off x="8244408" y="116632"/>
            <a:ext cx="720080" cy="710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8473"/>
            <a:ext cx="720080" cy="7184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77280" y="6520259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smtClean="0"/>
              <a:t>Nicolas ALAMANOS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8" r:id="rId4"/>
    <p:sldLayoutId id="2147483671" r:id="rId5"/>
    <p:sldLayoutId id="2147483720" r:id="rId6"/>
    <p:sldLayoutId id="2147483721" r:id="rId7"/>
    <p:sldLayoutId id="2147483722" r:id="rId8"/>
    <p:sldLayoutId id="2147483724" r:id="rId9"/>
    <p:sldLayoutId id="214748372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90000"/>
        <a:buFontTx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ct val="100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ct val="100000"/>
        </a:lnSpc>
        <a:spcBef>
          <a:spcPts val="0"/>
        </a:spcBef>
        <a:buClr>
          <a:srgbClr val="666666"/>
        </a:buClr>
        <a:buSzPct val="36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ct val="100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AD6AE-29E4-48F5-A23B-EDA9DF875D9B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9C0F0-3A69-49D8-9058-45DACDC5AF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50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A02BA-CB7F-4660-8C57-3A4DC3CB6EA7}" type="datetimeFigureOut">
              <a:rPr lang="fr-FR" smtClean="0"/>
              <a:t>21/10/2014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F50AC-3819-4988-BCB6-A94C156F9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85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emf"/><Relationship Id="rId15" Type="http://schemas.openxmlformats.org/officeDocument/2006/relationships/image" Target="../media/image7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5.jpeg"/><Relationship Id="rId7" Type="http://schemas.openxmlformats.org/officeDocument/2006/relationships/image" Target="../media/image23.pn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jpeg"/><Relationship Id="rId18" Type="http://schemas.openxmlformats.org/officeDocument/2006/relationships/image" Target="../media/image11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jpeg"/><Relationship Id="rId18" Type="http://schemas.openxmlformats.org/officeDocument/2006/relationships/image" Target="../media/image11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6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8"/>
          <p:cNvSpPr txBox="1">
            <a:spLocks/>
          </p:cNvSpPr>
          <p:nvPr/>
        </p:nvSpPr>
        <p:spPr>
          <a:xfrm>
            <a:off x="112845" y="1052736"/>
            <a:ext cx="8419595" cy="27239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/>
              <a:t>FALL </a:t>
            </a:r>
            <a:r>
              <a:rPr lang="en-US" sz="2400" dirty="0"/>
              <a:t>2014 EPICS </a:t>
            </a:r>
            <a:r>
              <a:rPr lang="en-US" sz="2400" dirty="0" smtClean="0"/>
              <a:t>Collaboration Meeting 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 smtClean="0"/>
              <a:t>2014 - IRFU</a:t>
            </a:r>
            <a:endParaRPr lang="en-US" sz="2800" dirty="0"/>
          </a:p>
        </p:txBody>
      </p:sp>
      <p:sp>
        <p:nvSpPr>
          <p:cNvPr id="20" name="Espace réservé du texte 10"/>
          <p:cNvSpPr txBox="1">
            <a:spLocks/>
          </p:cNvSpPr>
          <p:nvPr/>
        </p:nvSpPr>
        <p:spPr>
          <a:xfrm>
            <a:off x="3960000" y="4509120"/>
            <a:ext cx="4788464" cy="12241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Philippe CHOMAZ</a:t>
            </a:r>
            <a:endParaRPr lang="en-US" sz="1800" dirty="0" smtClean="0"/>
          </a:p>
        </p:txBody>
      </p: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264616" y="4129558"/>
            <a:ext cx="8051800" cy="1963738"/>
            <a:chOff x="528" y="2578"/>
            <a:chExt cx="5072" cy="1237"/>
          </a:xfrm>
        </p:grpSpPr>
        <p:pic>
          <p:nvPicPr>
            <p:cNvPr id="25" name="Picture 5" descr="solenoide_at_100K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" name="Picture 6" descr="Edelweiss2"/>
            <p:cNvPicPr>
              <a:picLocks noChangeAspect="1" noChangeArrowheads="1"/>
            </p:cNvPicPr>
            <p:nvPr/>
          </p:nvPicPr>
          <p:blipFill>
            <a:blip r:embed="rId5" cstate="print"/>
            <a:srcRect l="24377" r="34030"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prstClr val="white"/>
                  </a:solidFill>
                </a:rPr>
                <a:t>CMS</a:t>
              </a:r>
            </a:p>
          </p:txBody>
        </p:sp>
        <p:pic>
          <p:nvPicPr>
            <p:cNvPr id="42" name="Picture 8" descr="DoubleChooz"/>
            <p:cNvPicPr>
              <a:picLocks noChangeAspect="1" noChangeArrowheads="1"/>
            </p:cNvPicPr>
            <p:nvPr/>
          </p:nvPicPr>
          <p:blipFill>
            <a:blip r:embed="rId6" cstate="print"/>
            <a:srcRect l="36795" t="28792" r="37286" b="15375"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3" name="Text Box 9"/>
            <p:cNvSpPr txBox="1">
              <a:spLocks noChangeArrowheads="1"/>
            </p:cNvSpPr>
            <p:nvPr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prstClr val="white"/>
                  </a:solidFill>
                </a:rPr>
                <a:t>Double </a:t>
              </a:r>
              <a:r>
                <a:rPr lang="en-US" sz="1200" b="1" i="1" dirty="0" err="1">
                  <a:solidFill>
                    <a:prstClr val="white"/>
                  </a:solidFill>
                </a:rPr>
                <a:t>Chooz</a:t>
              </a:r>
              <a:endParaRPr lang="en-US" sz="1200" b="1" i="1">
                <a:solidFill>
                  <a:prstClr val="white"/>
                </a:solidFill>
              </a:endParaRPr>
            </a:p>
          </p:txBody>
        </p:sp>
        <p:pic>
          <p:nvPicPr>
            <p:cNvPr id="44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 l="8026" r="7692" b="3709"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" name="Picture 11" descr="hess-new-small"/>
            <p:cNvPicPr>
              <a:picLocks noChangeAspect="1" noChangeArrowheads="1"/>
            </p:cNvPicPr>
            <p:nvPr/>
          </p:nvPicPr>
          <p:blipFill>
            <a:blip r:embed="rId8" cstate="print"/>
            <a:srcRect l="22726" r="29546"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6" name="Rectangle 12"/>
            <p:cNvSpPr>
              <a:spLocks noChangeArrowheads="1"/>
            </p:cNvSpPr>
            <p:nvPr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prstClr val="white"/>
                  </a:solidFill>
                </a:rPr>
                <a:t>HESS</a:t>
              </a:r>
            </a:p>
          </p:txBody>
        </p:sp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2424" y="3640"/>
              <a:ext cx="5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prstClr val="white"/>
                  </a:solidFill>
                </a:rPr>
                <a:t>Edelweiss</a:t>
              </a:r>
            </a:p>
          </p:txBody>
        </p:sp>
        <p:sp>
          <p:nvSpPr>
            <p:cNvPr id="48" name="Rectangle 14"/>
            <p:cNvSpPr>
              <a:spLocks noChangeArrowheads="1"/>
            </p:cNvSpPr>
            <p:nvPr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prstClr val="white"/>
                  </a:solidFill>
                </a:rPr>
                <a:t>Herschel</a:t>
              </a:r>
            </a:p>
          </p:txBody>
        </p:sp>
        <p:pic>
          <p:nvPicPr>
            <p:cNvPr id="49" name="Picture 15" descr="alice_tracking chamber"/>
            <p:cNvPicPr>
              <a:picLocks noChangeAspect="1" noChangeArrowheads="1"/>
            </p:cNvPicPr>
            <p:nvPr/>
          </p:nvPicPr>
          <p:blipFill>
            <a:blip r:embed="rId9" cstate="print"/>
            <a:srcRect r="20316"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prstClr val="white"/>
                  </a:solidFill>
                </a:rPr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6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94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contenu 10"/>
          <p:cNvSpPr>
            <a:spLocks noGrp="1"/>
          </p:cNvSpPr>
          <p:nvPr/>
        </p:nvSpPr>
        <p:spPr>
          <a:xfrm>
            <a:off x="683568" y="980728"/>
            <a:ext cx="8064896" cy="511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fr-FR" sz="2000" b="1" dirty="0" err="1" smtClean="0"/>
              <a:t>Irfu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roadmap</a:t>
            </a:r>
            <a:endParaRPr lang="fr-FR" sz="2000" dirty="0"/>
          </a:p>
        </p:txBody>
      </p:sp>
      <p:sp>
        <p:nvSpPr>
          <p:cNvPr id="11" name="Titre 17"/>
          <p:cNvSpPr>
            <a:spLocks noGrp="1"/>
          </p:cNvSpPr>
          <p:nvPr/>
        </p:nvSpPr>
        <p:spPr>
          <a:xfrm>
            <a:off x="1158652" y="0"/>
            <a:ext cx="7233793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Comic Sans MS" panose="030F0702030302020204" pitchFamily="66" charset="0"/>
              </a:rPr>
              <a:t>Exploring the fundamental laws of Universe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043608" y="1384022"/>
            <a:ext cx="7520040" cy="4924722"/>
            <a:chOff x="611560" y="1268759"/>
            <a:chExt cx="7776000" cy="5184001"/>
          </a:xfrm>
        </p:grpSpPr>
        <p:grpSp>
          <p:nvGrpSpPr>
            <p:cNvPr id="21" name="Groupe 20"/>
            <p:cNvGrpSpPr/>
            <p:nvPr/>
          </p:nvGrpSpPr>
          <p:grpSpPr>
            <a:xfrm>
              <a:off x="2109373" y="1268760"/>
              <a:ext cx="6188774" cy="5184000"/>
              <a:chOff x="2109373" y="1268760"/>
              <a:chExt cx="6188774" cy="4968000"/>
            </a:xfrm>
          </p:grpSpPr>
          <p:sp>
            <p:nvSpPr>
              <p:cNvPr id="182" name="Rectangle 181"/>
              <p:cNvSpPr>
                <a:spLocks noChangeArrowheads="1"/>
              </p:cNvSpPr>
              <p:nvPr/>
            </p:nvSpPr>
            <p:spPr bwMode="auto">
              <a:xfrm>
                <a:off x="3968345" y="1268760"/>
                <a:ext cx="1860550" cy="496800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grpSp>
            <p:nvGrpSpPr>
              <p:cNvPr id="183" name="Groupe 182"/>
              <p:cNvGrpSpPr/>
              <p:nvPr/>
            </p:nvGrpSpPr>
            <p:grpSpPr>
              <a:xfrm>
                <a:off x="2109373" y="1373697"/>
                <a:ext cx="6188774" cy="4824000"/>
                <a:chOff x="2109373" y="1661730"/>
                <a:chExt cx="6188774" cy="4751263"/>
              </a:xfrm>
            </p:grpSpPr>
            <p:cxnSp>
              <p:nvCxnSpPr>
                <p:cNvPr id="184" name="Connecteur droit 183"/>
                <p:cNvCxnSpPr/>
                <p:nvPr/>
              </p:nvCxnSpPr>
              <p:spPr>
                <a:xfrm>
                  <a:off x="2109373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Connecteur droit 184"/>
                <p:cNvCxnSpPr/>
                <p:nvPr/>
              </p:nvCxnSpPr>
              <p:spPr>
                <a:xfrm>
                  <a:off x="2728250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Connecteur droit 185"/>
                <p:cNvCxnSpPr/>
                <p:nvPr/>
              </p:nvCxnSpPr>
              <p:spPr>
                <a:xfrm>
                  <a:off x="3347127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Connecteur droit 186"/>
                <p:cNvCxnSpPr/>
                <p:nvPr/>
              </p:nvCxnSpPr>
              <p:spPr>
                <a:xfrm>
                  <a:off x="3966004" y="1661730"/>
                  <a:ext cx="0" cy="4751263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Connecteur droit 187"/>
                <p:cNvCxnSpPr/>
                <p:nvPr/>
              </p:nvCxnSpPr>
              <p:spPr>
                <a:xfrm>
                  <a:off x="4584881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Connecteur droit 188"/>
                <p:cNvCxnSpPr/>
                <p:nvPr/>
              </p:nvCxnSpPr>
              <p:spPr>
                <a:xfrm>
                  <a:off x="5203758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Connecteur droit 189"/>
                <p:cNvCxnSpPr/>
                <p:nvPr/>
              </p:nvCxnSpPr>
              <p:spPr>
                <a:xfrm>
                  <a:off x="5822635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Connecteur droit 190"/>
                <p:cNvCxnSpPr/>
                <p:nvPr/>
              </p:nvCxnSpPr>
              <p:spPr>
                <a:xfrm>
                  <a:off x="6441512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necteur droit 191"/>
                <p:cNvCxnSpPr/>
                <p:nvPr/>
              </p:nvCxnSpPr>
              <p:spPr>
                <a:xfrm>
                  <a:off x="8298147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cteur droit 192"/>
                <p:cNvCxnSpPr/>
                <p:nvPr/>
              </p:nvCxnSpPr>
              <p:spPr>
                <a:xfrm>
                  <a:off x="7679266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/>
                <p:cNvCxnSpPr/>
                <p:nvPr/>
              </p:nvCxnSpPr>
              <p:spPr>
                <a:xfrm>
                  <a:off x="7060389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AutoShape 3"/>
            <p:cNvSpPr>
              <a:spLocks noChangeArrowheads="1" noTextEdit="1"/>
            </p:cNvSpPr>
            <p:nvPr/>
          </p:nvSpPr>
          <p:spPr bwMode="auto">
            <a:xfrm>
              <a:off x="611560" y="1268760"/>
              <a:ext cx="7776000" cy="5184000"/>
            </a:xfrm>
            <a:prstGeom prst="rect">
              <a:avLst/>
            </a:prstGeom>
            <a:noFill/>
            <a:ln w="9525" cap="flat" cmpd="sng" algn="ctr">
              <a:solidFill>
                <a:srgbClr val="78146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2247936" y="1341239"/>
              <a:ext cx="5906487" cy="197912"/>
              <a:chOff x="2247936" y="1629271"/>
              <a:chExt cx="5906487" cy="197912"/>
            </a:xfrm>
          </p:grpSpPr>
          <p:sp>
            <p:nvSpPr>
              <p:cNvPr id="172" name="Rectangle 171"/>
              <p:cNvSpPr>
                <a:spLocks noChangeArrowheads="1"/>
              </p:cNvSpPr>
              <p:nvPr/>
            </p:nvSpPr>
            <p:spPr bwMode="auto">
              <a:xfrm>
                <a:off x="7814586" y="1629271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2020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3" name="Rectangle 172"/>
              <p:cNvSpPr>
                <a:spLocks noChangeArrowheads="1"/>
              </p:cNvSpPr>
              <p:nvPr/>
            </p:nvSpPr>
            <p:spPr bwMode="auto">
              <a:xfrm>
                <a:off x="2247936" y="1642517"/>
                <a:ext cx="328423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2011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>
                <a:off x="2862367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2012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>
                <a:off x="3483425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2013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Rectangle 175"/>
              <p:cNvSpPr>
                <a:spLocks noChangeArrowheads="1"/>
              </p:cNvSpPr>
              <p:nvPr/>
            </p:nvSpPr>
            <p:spPr bwMode="auto">
              <a:xfrm>
                <a:off x="4100521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2014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7" name="Rectangle 176"/>
              <p:cNvSpPr>
                <a:spLocks noChangeArrowheads="1"/>
              </p:cNvSpPr>
              <p:nvPr/>
            </p:nvSpPr>
            <p:spPr bwMode="auto">
              <a:xfrm>
                <a:off x="4713324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2015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8" name="Rectangle 177"/>
              <p:cNvSpPr>
                <a:spLocks noChangeArrowheads="1"/>
              </p:cNvSpPr>
              <p:nvPr/>
            </p:nvSpPr>
            <p:spPr bwMode="auto">
              <a:xfrm>
                <a:off x="5334036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2016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5963100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2017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0" name="Rectangle 179"/>
              <p:cNvSpPr>
                <a:spLocks noChangeArrowheads="1"/>
              </p:cNvSpPr>
              <p:nvPr/>
            </p:nvSpPr>
            <p:spPr bwMode="auto">
              <a:xfrm>
                <a:off x="6577877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2018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1" name="Rectangle 180"/>
              <p:cNvSpPr>
                <a:spLocks noChangeArrowheads="1"/>
              </p:cNvSpPr>
              <p:nvPr/>
            </p:nvSpPr>
            <p:spPr bwMode="auto">
              <a:xfrm>
                <a:off x="7206595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2019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611560" y="1268759"/>
              <a:ext cx="1395413" cy="396000"/>
              <a:chOff x="611560" y="1268759"/>
              <a:chExt cx="1395413" cy="396000"/>
            </a:xfrm>
          </p:grpSpPr>
          <p:sp>
            <p:nvSpPr>
              <p:cNvPr id="165" name="Freeform 376"/>
              <p:cNvSpPr>
                <a:spLocks/>
              </p:cNvSpPr>
              <p:nvPr/>
            </p:nvSpPr>
            <p:spPr bwMode="auto">
              <a:xfrm>
                <a:off x="687586" y="134349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66" name="Freeform 358"/>
              <p:cNvSpPr>
                <a:spLocks/>
              </p:cNvSpPr>
              <p:nvPr/>
            </p:nvSpPr>
            <p:spPr bwMode="auto">
              <a:xfrm>
                <a:off x="701873" y="151053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67" name="Rectangle 166"/>
              <p:cNvSpPr>
                <a:spLocks noChangeArrowheads="1"/>
              </p:cNvSpPr>
              <p:nvPr/>
            </p:nvSpPr>
            <p:spPr bwMode="auto">
              <a:xfrm>
                <a:off x="867520" y="1342697"/>
                <a:ext cx="835165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Important milestones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Rectangle 167"/>
              <p:cNvSpPr>
                <a:spLocks noChangeArrowheads="1"/>
              </p:cNvSpPr>
              <p:nvPr/>
            </p:nvSpPr>
            <p:spPr bwMode="auto">
              <a:xfrm>
                <a:off x="867520" y="1515407"/>
                <a:ext cx="341440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700" dirty="0" smtClean="0">
                    <a:solidFill>
                      <a:srgbClr val="FF0000"/>
                    </a:solidFill>
                  </a:rPr>
                  <a:t>D</a:t>
                </a:r>
                <a:r>
                  <a:rPr kumimoji="0" lang="en-GB" altLang="fr-FR" sz="7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</a:rPr>
                  <a:t>ecision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69" name="Freeform 134"/>
              <p:cNvSpPr>
                <a:spLocks/>
              </p:cNvSpPr>
              <p:nvPr/>
            </p:nvSpPr>
            <p:spPr bwMode="auto">
              <a:xfrm>
                <a:off x="611560" y="1268759"/>
                <a:ext cx="1395413" cy="396000"/>
              </a:xfrm>
              <a:custGeom>
                <a:avLst/>
                <a:gdLst>
                  <a:gd name="T0" fmla="*/ 0 w 17008"/>
                  <a:gd name="T1" fmla="*/ 646 h 3872"/>
                  <a:gd name="T2" fmla="*/ 646 w 17008"/>
                  <a:gd name="T3" fmla="*/ 0 h 3872"/>
                  <a:gd name="T4" fmla="*/ 16363 w 17008"/>
                  <a:gd name="T5" fmla="*/ 0 h 3872"/>
                  <a:gd name="T6" fmla="*/ 17008 w 17008"/>
                  <a:gd name="T7" fmla="*/ 646 h 3872"/>
                  <a:gd name="T8" fmla="*/ 17008 w 17008"/>
                  <a:gd name="T9" fmla="*/ 3227 h 3872"/>
                  <a:gd name="T10" fmla="*/ 16363 w 17008"/>
                  <a:gd name="T11" fmla="*/ 3872 h 3872"/>
                  <a:gd name="T12" fmla="*/ 646 w 17008"/>
                  <a:gd name="T13" fmla="*/ 3872 h 3872"/>
                  <a:gd name="T14" fmla="*/ 0 w 17008"/>
                  <a:gd name="T15" fmla="*/ 3227 h 3872"/>
                  <a:gd name="T16" fmla="*/ 0 w 17008"/>
                  <a:gd name="T17" fmla="*/ 646 h 3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08" h="3872">
                    <a:moveTo>
                      <a:pt x="0" y="646"/>
                    </a:moveTo>
                    <a:cubicBezTo>
                      <a:pt x="0" y="289"/>
                      <a:pt x="289" y="0"/>
                      <a:pt x="646" y="0"/>
                    </a:cubicBezTo>
                    <a:lnTo>
                      <a:pt x="16363" y="0"/>
                    </a:lnTo>
                    <a:cubicBezTo>
                      <a:pt x="16720" y="0"/>
                      <a:pt x="17008" y="289"/>
                      <a:pt x="17008" y="646"/>
                    </a:cubicBezTo>
                    <a:lnTo>
                      <a:pt x="17008" y="3227"/>
                    </a:lnTo>
                    <a:cubicBezTo>
                      <a:pt x="17008" y="3584"/>
                      <a:pt x="16720" y="3872"/>
                      <a:pt x="16363" y="3872"/>
                    </a:cubicBezTo>
                    <a:lnTo>
                      <a:pt x="646" y="3872"/>
                    </a:lnTo>
                    <a:cubicBezTo>
                      <a:pt x="289" y="3872"/>
                      <a:pt x="0" y="3584"/>
                      <a:pt x="0" y="3227"/>
                    </a:cubicBezTo>
                    <a:lnTo>
                      <a:pt x="0" y="64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70" name="Freeform 358"/>
              <p:cNvSpPr>
                <a:spLocks/>
              </p:cNvSpPr>
              <p:nvPr/>
            </p:nvSpPr>
            <p:spPr bwMode="auto">
              <a:xfrm>
                <a:off x="1259632" y="151053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71" name="Rectangle 170"/>
              <p:cNvSpPr>
                <a:spLocks noChangeArrowheads="1"/>
              </p:cNvSpPr>
              <p:nvPr/>
            </p:nvSpPr>
            <p:spPr bwMode="auto">
              <a:xfrm>
                <a:off x="1425279" y="1515407"/>
                <a:ext cx="296556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700" dirty="0" smtClean="0">
                    <a:solidFill>
                      <a:srgbClr val="FF0000"/>
                    </a:solidFill>
                  </a:rPr>
                  <a:t>Closing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25" name="Groupe 24"/>
            <p:cNvGrpSpPr/>
            <p:nvPr/>
          </p:nvGrpSpPr>
          <p:grpSpPr>
            <a:xfrm>
              <a:off x="683568" y="1700808"/>
              <a:ext cx="7641524" cy="872963"/>
              <a:chOff x="683568" y="1700808"/>
              <a:chExt cx="7641524" cy="872963"/>
            </a:xfrm>
          </p:grpSpPr>
          <p:sp>
            <p:nvSpPr>
              <p:cNvPr id="130" name="Freeform 297"/>
              <p:cNvSpPr>
                <a:spLocks/>
              </p:cNvSpPr>
              <p:nvPr/>
            </p:nvSpPr>
            <p:spPr bwMode="auto">
              <a:xfrm>
                <a:off x="693092" y="1781771"/>
                <a:ext cx="7632000" cy="79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CC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auto">
              <a:xfrm>
                <a:off x="683568" y="1700808"/>
                <a:ext cx="274594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Ultimate constituents of the universe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Rectangle 131"/>
              <p:cNvSpPr>
                <a:spLocks noChangeArrowheads="1"/>
              </p:cNvSpPr>
              <p:nvPr/>
            </p:nvSpPr>
            <p:spPr bwMode="auto">
              <a:xfrm>
                <a:off x="827584" y="2033087"/>
                <a:ext cx="77745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Standard model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132"/>
              <p:cNvSpPr>
                <a:spLocks noChangeArrowheads="1"/>
              </p:cNvSpPr>
              <p:nvPr/>
            </p:nvSpPr>
            <p:spPr bwMode="auto">
              <a:xfrm>
                <a:off x="827584" y="2333967"/>
                <a:ext cx="83516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9900FF"/>
                    </a:solidFill>
                  </a:rPr>
                  <a:t>Neutrino physics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</a:endParaRPr>
              </a:p>
            </p:txBody>
          </p:sp>
          <p:sp>
            <p:nvSpPr>
              <p:cNvPr id="134" name="Rectangle 133"/>
              <p:cNvSpPr>
                <a:spLocks noChangeArrowheads="1"/>
              </p:cNvSpPr>
              <p:nvPr/>
            </p:nvSpPr>
            <p:spPr bwMode="auto">
              <a:xfrm>
                <a:off x="2104367" y="2024969"/>
                <a:ext cx="6193023" cy="144000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5" name="Freeform 376"/>
              <p:cNvSpPr>
                <a:spLocks/>
              </p:cNvSpPr>
              <p:nvPr/>
            </p:nvSpPr>
            <p:spPr bwMode="auto">
              <a:xfrm>
                <a:off x="3054532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6" name="Freeform 376"/>
              <p:cNvSpPr>
                <a:spLocks/>
              </p:cNvSpPr>
              <p:nvPr/>
            </p:nvSpPr>
            <p:spPr bwMode="auto">
              <a:xfrm>
                <a:off x="3606189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7" name="Rectangle 136"/>
              <p:cNvSpPr>
                <a:spLocks noChangeArrowheads="1"/>
              </p:cNvSpPr>
              <p:nvPr/>
            </p:nvSpPr>
            <p:spPr bwMode="auto">
              <a:xfrm>
                <a:off x="2627784" y="1916743"/>
                <a:ext cx="60433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Higgs Discovery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8" name="Rectangle 137"/>
              <p:cNvSpPr>
                <a:spLocks noChangeArrowheads="1"/>
              </p:cNvSpPr>
              <p:nvPr/>
            </p:nvSpPr>
            <p:spPr bwMode="auto">
              <a:xfrm>
                <a:off x="3275856" y="1821072"/>
                <a:ext cx="45044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Update of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EU 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</a:t>
                </a: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trategy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9" name="Rectangle 138"/>
              <p:cNvSpPr>
                <a:spLocks noChangeArrowheads="1"/>
              </p:cNvSpPr>
              <p:nvPr/>
            </p:nvSpPr>
            <p:spPr bwMode="auto">
              <a:xfrm>
                <a:off x="2142475" y="2027149"/>
                <a:ext cx="64120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Atlas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- CMS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Rectangle 139"/>
              <p:cNvSpPr>
                <a:spLocks noChangeArrowheads="1"/>
              </p:cNvSpPr>
              <p:nvPr/>
            </p:nvSpPr>
            <p:spPr bwMode="auto">
              <a:xfrm>
                <a:off x="2104367" y="2325305"/>
                <a:ext cx="6192000" cy="144000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41" name="Freeform 376"/>
              <p:cNvSpPr>
                <a:spLocks/>
              </p:cNvSpPr>
              <p:nvPr/>
            </p:nvSpPr>
            <p:spPr bwMode="auto">
              <a:xfrm>
                <a:off x="3385487" y="233929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42" name="Freeform 376"/>
              <p:cNvSpPr>
                <a:spLocks/>
              </p:cNvSpPr>
              <p:nvPr/>
            </p:nvSpPr>
            <p:spPr bwMode="auto">
              <a:xfrm>
                <a:off x="2668746" y="234294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43" name="Rectangle 142"/>
              <p:cNvSpPr>
                <a:spLocks noChangeArrowheads="1"/>
              </p:cNvSpPr>
              <p:nvPr/>
            </p:nvSpPr>
            <p:spPr bwMode="auto">
              <a:xfrm>
                <a:off x="2153418" y="2325727"/>
                <a:ext cx="2180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T2K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2104367" y="2219111"/>
                <a:ext cx="1080424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Measurement of mixing angle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3246166" y="2219111"/>
                <a:ext cx="89768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D-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Chooz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near laboratory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5508104" y="2219109"/>
                <a:ext cx="5738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End of D-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Chooz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47" name="Freeform 358"/>
              <p:cNvSpPr>
                <a:spLocks/>
              </p:cNvSpPr>
              <p:nvPr/>
            </p:nvSpPr>
            <p:spPr bwMode="auto">
              <a:xfrm>
                <a:off x="3912580" y="2037177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48" name="Rectangle 147"/>
              <p:cNvSpPr>
                <a:spLocks noChangeArrowheads="1"/>
              </p:cNvSpPr>
              <p:nvPr/>
            </p:nvSpPr>
            <p:spPr bwMode="auto">
              <a:xfrm>
                <a:off x="4296412" y="2025180"/>
                <a:ext cx="37189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14 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TeV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9" name="Rectangle 148"/>
              <p:cNvSpPr>
                <a:spLocks noChangeArrowheads="1"/>
              </p:cNvSpPr>
              <p:nvPr/>
            </p:nvSpPr>
            <p:spPr bwMode="auto">
              <a:xfrm>
                <a:off x="3892327" y="1916742"/>
                <a:ext cx="67967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for Upgrades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50" name="Rectangle 149"/>
              <p:cNvSpPr>
                <a:spLocks noChangeArrowheads="1"/>
              </p:cNvSpPr>
              <p:nvPr/>
            </p:nvSpPr>
            <p:spPr bwMode="auto">
              <a:xfrm>
                <a:off x="4776540" y="2026664"/>
                <a:ext cx="116698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Atlas – CMS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Upgrade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1" name="Freeform 492"/>
              <p:cNvSpPr>
                <a:spLocks noEditPoints="1"/>
              </p:cNvSpPr>
              <p:nvPr/>
            </p:nvSpPr>
            <p:spPr bwMode="auto">
              <a:xfrm>
                <a:off x="6230877" y="2049566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52" name="Freeform 358"/>
              <p:cNvSpPr>
                <a:spLocks/>
              </p:cNvSpPr>
              <p:nvPr/>
            </p:nvSpPr>
            <p:spPr bwMode="auto">
              <a:xfrm>
                <a:off x="6418995" y="202825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53" name="Rectangle 152"/>
              <p:cNvSpPr>
                <a:spLocks noChangeArrowheads="1"/>
              </p:cNvSpPr>
              <p:nvPr/>
            </p:nvSpPr>
            <p:spPr bwMode="auto">
              <a:xfrm>
                <a:off x="5710652" y="1821988"/>
                <a:ext cx="103714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for next generation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</a:rPr>
                  <a:t>Accelerator (ILC, 80KM)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54" name="Rectangle 153"/>
              <p:cNvSpPr>
                <a:spLocks noChangeArrowheads="1"/>
              </p:cNvSpPr>
              <p:nvPr/>
            </p:nvSpPr>
            <p:spPr bwMode="auto">
              <a:xfrm>
                <a:off x="7437237" y="2024969"/>
                <a:ext cx="49372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HL - LHC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5" name="Freeform 376"/>
              <p:cNvSpPr>
                <a:spLocks/>
              </p:cNvSpPr>
              <p:nvPr/>
            </p:nvSpPr>
            <p:spPr bwMode="auto">
              <a:xfrm>
                <a:off x="6958240" y="203468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56" name="Rectangle 155"/>
              <p:cNvSpPr>
                <a:spLocks noChangeArrowheads="1"/>
              </p:cNvSpPr>
              <p:nvPr/>
            </p:nvSpPr>
            <p:spPr bwMode="auto">
              <a:xfrm>
                <a:off x="6930326" y="1914321"/>
                <a:ext cx="109805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Upgrades phase 1 operational</a:t>
                </a:r>
              </a:p>
            </p:txBody>
          </p:sp>
          <p:sp>
            <p:nvSpPr>
              <p:cNvPr id="157" name="Rectangle 156"/>
              <p:cNvSpPr>
                <a:spLocks noChangeArrowheads="1"/>
              </p:cNvSpPr>
              <p:nvPr/>
            </p:nvSpPr>
            <p:spPr bwMode="auto">
              <a:xfrm>
                <a:off x="2835878" y="2329572"/>
                <a:ext cx="47449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D-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Chooz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" name="Freeform 376"/>
              <p:cNvSpPr>
                <a:spLocks/>
              </p:cNvSpPr>
              <p:nvPr/>
            </p:nvSpPr>
            <p:spPr bwMode="auto">
              <a:xfrm>
                <a:off x="4202269" y="233777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59" name="Rectangle 158"/>
              <p:cNvSpPr>
                <a:spLocks noChangeArrowheads="1"/>
              </p:cNvSpPr>
              <p:nvPr/>
            </p:nvSpPr>
            <p:spPr bwMode="auto">
              <a:xfrm>
                <a:off x="4188208" y="2219110"/>
                <a:ext cx="82554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D-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Chooz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near detector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60" name="Freeform 358"/>
              <p:cNvSpPr>
                <a:spLocks/>
              </p:cNvSpPr>
              <p:nvPr/>
            </p:nvSpPr>
            <p:spPr bwMode="auto">
              <a:xfrm>
                <a:off x="5910704" y="233371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61" name="Freeform 492"/>
              <p:cNvSpPr>
                <a:spLocks noEditPoints="1"/>
              </p:cNvSpPr>
              <p:nvPr/>
            </p:nvSpPr>
            <p:spPr bwMode="auto">
              <a:xfrm>
                <a:off x="6175345" y="2355643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62" name="Freeform 358"/>
              <p:cNvSpPr>
                <a:spLocks/>
              </p:cNvSpPr>
              <p:nvPr/>
            </p:nvSpPr>
            <p:spPr bwMode="auto">
              <a:xfrm>
                <a:off x="6363463" y="2334328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63" name="Rectangle 162"/>
              <p:cNvSpPr>
                <a:spLocks noChangeArrowheads="1"/>
              </p:cNvSpPr>
              <p:nvPr/>
            </p:nvSpPr>
            <p:spPr bwMode="auto">
              <a:xfrm>
                <a:off x="6192413" y="2219108"/>
                <a:ext cx="98905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for Long Baseline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>
                <a:off x="7142286" y="2327285"/>
                <a:ext cx="78867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Long Baseline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683568" y="2636912"/>
              <a:ext cx="7685029" cy="872962"/>
              <a:chOff x="683568" y="2636912"/>
              <a:chExt cx="7685029" cy="872962"/>
            </a:xfrm>
          </p:grpSpPr>
          <p:sp>
            <p:nvSpPr>
              <p:cNvPr id="109" name="Freeform 297"/>
              <p:cNvSpPr>
                <a:spLocks/>
              </p:cNvSpPr>
              <p:nvPr/>
            </p:nvSpPr>
            <p:spPr bwMode="auto">
              <a:xfrm>
                <a:off x="693092" y="2717874"/>
                <a:ext cx="7632000" cy="79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99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auto">
              <a:xfrm>
                <a:off x="683568" y="2636912"/>
                <a:ext cx="2380262" cy="194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9999"/>
                    </a:solidFill>
                    <a:effectLst/>
                    <a:latin typeface="Arial" pitchFamily="34" charset="0"/>
                    <a:cs typeface="Arial" pitchFamily="34" charset="0"/>
                  </a:rPr>
                  <a:t>Energy content of the universe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>
                <a:off x="827584" y="2945849"/>
                <a:ext cx="59631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9999"/>
                    </a:solidFill>
                  </a:rPr>
                  <a:t>Dark energy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2104366" y="2934096"/>
                <a:ext cx="6192000" cy="1440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2543900" y="2932216"/>
                <a:ext cx="37189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Planck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auto">
              <a:xfrm>
                <a:off x="7754142" y="2935179"/>
                <a:ext cx="34625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Euclid</a:t>
                </a: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auto">
              <a:xfrm>
                <a:off x="3011365" y="2830800"/>
                <a:ext cx="83356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Planck results on CMB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6" name="Freeform 376"/>
              <p:cNvSpPr>
                <a:spLocks/>
              </p:cNvSpPr>
              <p:nvPr/>
            </p:nvSpPr>
            <p:spPr bwMode="auto">
              <a:xfrm>
                <a:off x="3000542" y="294584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17" name="Freeform 358"/>
              <p:cNvSpPr>
                <a:spLocks/>
              </p:cNvSpPr>
              <p:nvPr/>
            </p:nvSpPr>
            <p:spPr bwMode="auto">
              <a:xfrm>
                <a:off x="2371426" y="293564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18" name="Freeform 376"/>
              <p:cNvSpPr>
                <a:spLocks/>
              </p:cNvSpPr>
              <p:nvPr/>
            </p:nvSpPr>
            <p:spPr bwMode="auto">
              <a:xfrm>
                <a:off x="8224134" y="294489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auto">
              <a:xfrm>
                <a:off x="7625521" y="2830800"/>
                <a:ext cx="69089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Euclid launch 2020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984869" y="2830800"/>
                <a:ext cx="99706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Euclid final selection as M2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832049" y="3255294"/>
                <a:ext cx="57227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9999"/>
                    </a:solidFill>
                  </a:rPr>
                  <a:t>Dark matter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5822633" y="3255294"/>
                <a:ext cx="2474113" cy="144000"/>
              </a:xfrm>
              <a:prstGeom prst="rect">
                <a:avLst/>
              </a:prstGeom>
              <a:solidFill>
                <a:srgbClr val="C1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auto">
              <a:xfrm>
                <a:off x="2104367" y="3255294"/>
                <a:ext cx="3718267" cy="1440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5417392" y="2925130"/>
                <a:ext cx="25648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BAO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>
                <a:off x="2141947" y="3260795"/>
                <a:ext cx="55784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Edelweiss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6" name="Freeform 376"/>
              <p:cNvSpPr>
                <a:spLocks/>
              </p:cNvSpPr>
              <p:nvPr/>
            </p:nvSpPr>
            <p:spPr bwMode="auto">
              <a:xfrm>
                <a:off x="3134899" y="326422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auto">
              <a:xfrm>
                <a:off x="2901990" y="3068960"/>
                <a:ext cx="82234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Update of Direct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DM Detection Strategy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auto">
              <a:xfrm>
                <a:off x="4805838" y="3143479"/>
                <a:ext cx="202299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End of Edelweiss measurement at maximum sensitivity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29" name="Freeform 358"/>
              <p:cNvSpPr>
                <a:spLocks/>
              </p:cNvSpPr>
              <p:nvPr/>
            </p:nvSpPr>
            <p:spPr bwMode="auto">
              <a:xfrm>
                <a:off x="5754991" y="3258825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</p:grpSp>
        <p:grpSp>
          <p:nvGrpSpPr>
            <p:cNvPr id="27" name="Groupe 26"/>
            <p:cNvGrpSpPr/>
            <p:nvPr/>
          </p:nvGrpSpPr>
          <p:grpSpPr>
            <a:xfrm>
              <a:off x="683568" y="5204696"/>
              <a:ext cx="7641524" cy="1192650"/>
              <a:chOff x="683568" y="5204696"/>
              <a:chExt cx="7641524" cy="1192650"/>
            </a:xfrm>
          </p:grpSpPr>
          <p:sp>
            <p:nvSpPr>
              <p:cNvPr id="71" name="Freeform 297"/>
              <p:cNvSpPr>
                <a:spLocks/>
              </p:cNvSpPr>
              <p:nvPr/>
            </p:nvSpPr>
            <p:spPr bwMode="auto">
              <a:xfrm>
                <a:off x="693092" y="5245346"/>
                <a:ext cx="7632000" cy="115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3333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683568" y="5204696"/>
                <a:ext cx="2058256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Structures of nuclear matter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827584" y="5484712"/>
                <a:ext cx="63639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Exotic nuclei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827584" y="5791267"/>
                <a:ext cx="113011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333399"/>
                    </a:solidFill>
                  </a:rPr>
                  <a:t>Quarks Gluons Plasma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2101017" y="5484712"/>
                <a:ext cx="6192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2344647" y="5486826"/>
                <a:ext cx="76302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Agata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 - demo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2101018" y="5791267"/>
                <a:ext cx="6192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8" name="Freeform 358"/>
              <p:cNvSpPr>
                <a:spLocks/>
              </p:cNvSpPr>
              <p:nvPr/>
            </p:nvSpPr>
            <p:spPr bwMode="auto">
              <a:xfrm>
                <a:off x="2046424" y="549092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9" name="Freeform 376"/>
              <p:cNvSpPr>
                <a:spLocks/>
              </p:cNvSpPr>
              <p:nvPr/>
            </p:nvSpPr>
            <p:spPr bwMode="auto">
              <a:xfrm>
                <a:off x="2247936" y="580344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0" name="Freeform 376"/>
              <p:cNvSpPr>
                <a:spLocks/>
              </p:cNvSpPr>
              <p:nvPr/>
            </p:nvSpPr>
            <p:spPr bwMode="auto">
              <a:xfrm>
                <a:off x="4514095" y="549090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1" name="Freeform 376"/>
              <p:cNvSpPr>
                <a:spLocks/>
              </p:cNvSpPr>
              <p:nvPr/>
            </p:nvSpPr>
            <p:spPr bwMode="auto">
              <a:xfrm>
                <a:off x="6910360" y="580344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3467376" y="5678181"/>
                <a:ext cx="105798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for Detectors Upgrades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3552764" y="5979162"/>
                <a:ext cx="109004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of Compass physics run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144711" y="5373863"/>
                <a:ext cx="93134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SPII – Phase 1 First beam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6732240" y="5678181"/>
                <a:ext cx="79028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Upgrades operational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2128360" y="5678181"/>
                <a:ext cx="85921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Heavy ions physics run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7" name="Freeform 376"/>
              <p:cNvSpPr>
                <a:spLocks/>
              </p:cNvSpPr>
              <p:nvPr/>
            </p:nvSpPr>
            <p:spPr bwMode="auto">
              <a:xfrm>
                <a:off x="6988157" y="550061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6592983" y="5373863"/>
                <a:ext cx="93134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SPII – Phase 2 First beam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9" name="Rectangle 88"/>
              <p:cNvSpPr>
                <a:spLocks noChangeArrowheads="1"/>
              </p:cNvSpPr>
              <p:nvPr/>
            </p:nvSpPr>
            <p:spPr bwMode="auto">
              <a:xfrm>
                <a:off x="2104366" y="6093296"/>
                <a:ext cx="6192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>
                <a:off x="2640099" y="5791177"/>
                <a:ext cx="27571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Alice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90"/>
              <p:cNvSpPr>
                <a:spLocks noChangeArrowheads="1"/>
              </p:cNvSpPr>
              <p:nvPr/>
            </p:nvSpPr>
            <p:spPr bwMode="auto">
              <a:xfrm>
                <a:off x="817761" y="6093296"/>
                <a:ext cx="110927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333399"/>
                    </a:solidFill>
                  </a:rPr>
                  <a:t>Quark Gluon Structure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</a:endParaRPr>
              </a:p>
            </p:txBody>
          </p: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>
                <a:off x="2088666" y="5373863"/>
                <a:ext cx="82715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Funding of S</a:t>
                </a:r>
                <a:r>
                  <a:rPr lang="en-GB" altLang="fr-FR" sz="600" b="1" baseline="30000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Equipex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93" name="Rectangle 92"/>
              <p:cNvSpPr>
                <a:spLocks noChangeArrowheads="1"/>
              </p:cNvSpPr>
              <p:nvPr/>
            </p:nvSpPr>
            <p:spPr bwMode="auto">
              <a:xfrm>
                <a:off x="3390572" y="5486826"/>
                <a:ext cx="80150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kumimoji="0" lang="en-GB" altLang="fr-FR" sz="900" b="1" i="0" u="none" strike="noStrike" cap="none" normalizeH="0" baseline="3000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Experiment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Rectangle 93"/>
              <p:cNvSpPr>
                <a:spLocks noChangeArrowheads="1"/>
              </p:cNvSpPr>
              <p:nvPr/>
            </p:nvSpPr>
            <p:spPr bwMode="auto">
              <a:xfrm>
                <a:off x="5439850" y="5486826"/>
                <a:ext cx="92813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Agata-1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ymbol" panose="05050102010706020507" pitchFamily="18" charset="2"/>
                  </a:rPr>
                  <a:t>P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 Spiral2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>
                <a:off x="7327744" y="5486826"/>
                <a:ext cx="85279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Spiral2 Phase 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4352937" y="5791177"/>
                <a:ext cx="77585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Alice Upgrade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Freeform 492"/>
              <p:cNvSpPr>
                <a:spLocks noEditPoints="1"/>
              </p:cNvSpPr>
              <p:nvPr/>
            </p:nvSpPr>
            <p:spPr bwMode="auto">
              <a:xfrm>
                <a:off x="3725247" y="5821109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98" name="Freeform 358"/>
              <p:cNvSpPr>
                <a:spLocks/>
              </p:cNvSpPr>
              <p:nvPr/>
            </p:nvSpPr>
            <p:spPr bwMode="auto">
              <a:xfrm>
                <a:off x="3913365" y="579979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99" name="Freeform 358"/>
              <p:cNvSpPr>
                <a:spLocks/>
              </p:cNvSpPr>
              <p:nvPr/>
            </p:nvSpPr>
            <p:spPr bwMode="auto">
              <a:xfrm>
                <a:off x="2250387" y="6101136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0" name="Rectangle 99"/>
              <p:cNvSpPr>
                <a:spLocks noChangeArrowheads="1"/>
              </p:cNvSpPr>
              <p:nvPr/>
            </p:nvSpPr>
            <p:spPr bwMode="auto">
              <a:xfrm>
                <a:off x="2128360" y="5979162"/>
                <a:ext cx="100348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SPSC Compass II Selection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01" name="Rectangle 100"/>
              <p:cNvSpPr>
                <a:spLocks noChangeArrowheads="1"/>
              </p:cNvSpPr>
              <p:nvPr/>
            </p:nvSpPr>
            <p:spPr bwMode="auto">
              <a:xfrm>
                <a:off x="2921754" y="6093656"/>
                <a:ext cx="61555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Compass II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Freeform 376"/>
              <p:cNvSpPr>
                <a:spLocks/>
              </p:cNvSpPr>
              <p:nvPr/>
            </p:nvSpPr>
            <p:spPr bwMode="auto">
              <a:xfrm>
                <a:off x="4151949" y="610113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3" name="Freeform 376"/>
              <p:cNvSpPr>
                <a:spLocks/>
              </p:cNvSpPr>
              <p:nvPr/>
            </p:nvSpPr>
            <p:spPr bwMode="auto">
              <a:xfrm>
                <a:off x="5011873" y="6104614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4" name="Freeform 358"/>
              <p:cNvSpPr>
                <a:spLocks/>
              </p:cNvSpPr>
              <p:nvPr/>
            </p:nvSpPr>
            <p:spPr bwMode="auto">
              <a:xfrm>
                <a:off x="6451465" y="609149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5" name="Rectangle 104"/>
              <p:cNvSpPr>
                <a:spLocks noChangeArrowheads="1"/>
              </p:cNvSpPr>
              <p:nvPr/>
            </p:nvSpPr>
            <p:spPr bwMode="auto">
              <a:xfrm>
                <a:off x="4860032" y="5979162"/>
                <a:ext cx="74860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CLAS12 physics run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6" name="Rectangle 105"/>
              <p:cNvSpPr>
                <a:spLocks noChangeArrowheads="1"/>
              </p:cNvSpPr>
              <p:nvPr/>
            </p:nvSpPr>
            <p:spPr bwMode="auto">
              <a:xfrm>
                <a:off x="6094449" y="5979162"/>
                <a:ext cx="142987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End of 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Compas</a:t>
                </a: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 II measurement of GPD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>
                <a:off x="5315151" y="6093656"/>
                <a:ext cx="70532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CLAS </a:t>
                </a: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12GeV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auto">
              <a:xfrm>
                <a:off x="7452320" y="6093656"/>
                <a:ext cx="67326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Electron-Ion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683569" y="3606009"/>
              <a:ext cx="7641523" cy="1469784"/>
              <a:chOff x="683569" y="3606009"/>
              <a:chExt cx="7641523" cy="1469784"/>
            </a:xfrm>
          </p:grpSpPr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104368" y="4802173"/>
                <a:ext cx="927918" cy="144027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827584" y="3909772"/>
                <a:ext cx="90730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Stars and galaxies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827584" y="4507548"/>
                <a:ext cx="79669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Violent universe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827584" y="4214659"/>
                <a:ext cx="79669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HE </a:t>
                </a:r>
                <a:r>
                  <a:rPr lang="en-GB" altLang="fr-FR" sz="800" b="1" i="1" dirty="0" smtClean="0">
                    <a:solidFill>
                      <a:srgbClr val="00CC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  astronomy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827584" y="4813926"/>
                <a:ext cx="6235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 Astronomy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2104367" y="3898019"/>
                <a:ext cx="6192000" cy="144000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104367" y="4202906"/>
                <a:ext cx="6192000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2104367" y="4495795"/>
                <a:ext cx="1080000" cy="144000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7" name="Freeform 376"/>
              <p:cNvSpPr>
                <a:spLocks/>
              </p:cNvSpPr>
              <p:nvPr/>
            </p:nvSpPr>
            <p:spPr bwMode="auto">
              <a:xfrm>
                <a:off x="6686939" y="3906980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8" name="Freeform 376"/>
              <p:cNvSpPr>
                <a:spLocks/>
              </p:cNvSpPr>
              <p:nvPr/>
            </p:nvSpPr>
            <p:spPr bwMode="auto">
              <a:xfrm>
                <a:off x="2960053" y="4219965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9" name="Freeform 376"/>
              <p:cNvSpPr>
                <a:spLocks/>
              </p:cNvSpPr>
              <p:nvPr/>
            </p:nvSpPr>
            <p:spPr bwMode="auto">
              <a:xfrm>
                <a:off x="6232437" y="421461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40" name="Freeform 376"/>
              <p:cNvSpPr>
                <a:spLocks/>
              </p:cNvSpPr>
              <p:nvPr/>
            </p:nvSpPr>
            <p:spPr bwMode="auto">
              <a:xfrm>
                <a:off x="3999385" y="4507548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41" name="Freeform 376"/>
              <p:cNvSpPr>
                <a:spLocks/>
              </p:cNvSpPr>
              <p:nvPr/>
            </p:nvSpPr>
            <p:spPr bwMode="auto">
              <a:xfrm>
                <a:off x="4337438" y="4504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2140470" y="4495876"/>
                <a:ext cx="3398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SVOM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2140470" y="3900322"/>
                <a:ext cx="48731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Herschel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2267744" y="4693938"/>
                <a:ext cx="120065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Withdrawal of KM3 Collaboration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4021334" y="3794118"/>
                <a:ext cx="52097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E-ELT 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Funfing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46" name="Freeform 358"/>
              <p:cNvSpPr>
                <a:spLocks/>
              </p:cNvSpPr>
              <p:nvPr/>
            </p:nvSpPr>
            <p:spPr bwMode="auto">
              <a:xfrm>
                <a:off x="4216556" y="390339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6476043" y="3794118"/>
                <a:ext cx="50654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JWST Launch</a:t>
                </a:r>
              </a:p>
            </p:txBody>
          </p:sp>
          <p:sp>
            <p:nvSpPr>
              <p:cNvPr id="48" name="Freeform 297"/>
              <p:cNvSpPr>
                <a:spLocks/>
              </p:cNvSpPr>
              <p:nvPr/>
            </p:nvSpPr>
            <p:spPr bwMode="auto">
              <a:xfrm>
                <a:off x="693092" y="3671793"/>
                <a:ext cx="7632000" cy="1404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683569" y="3606009"/>
                <a:ext cx="3184577" cy="194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Formation of structures</a:t>
                </a:r>
                <a:r>
                  <a:rPr kumimoji="0" lang="en-GB" altLang="fr-FR" sz="1200" b="1" i="1" u="none" strike="noStrike" cap="none" normalizeH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 in the universe 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7390500" y="3794118"/>
                <a:ext cx="90730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E-ELT First Light → 2024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3059430" y="3903520"/>
                <a:ext cx="46807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ArTeMiS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4750681" y="3901024"/>
                <a:ext cx="66684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JWST - MIRI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5807121" y="3892880"/>
                <a:ext cx="78867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E-ELT - METIS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Freeform 358"/>
              <p:cNvSpPr>
                <a:spLocks/>
              </p:cNvSpPr>
              <p:nvPr/>
            </p:nvSpPr>
            <p:spPr bwMode="auto">
              <a:xfrm>
                <a:off x="2354203" y="4216200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55" name="Freeform 492"/>
              <p:cNvSpPr>
                <a:spLocks noEditPoints="1"/>
              </p:cNvSpPr>
              <p:nvPr/>
            </p:nvSpPr>
            <p:spPr bwMode="auto">
              <a:xfrm>
                <a:off x="4542365" y="4235927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56" name="Freeform 358"/>
              <p:cNvSpPr>
                <a:spLocks/>
              </p:cNvSpPr>
              <p:nvPr/>
            </p:nvSpPr>
            <p:spPr bwMode="auto">
              <a:xfrm>
                <a:off x="4519509" y="4214612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5928653" y="4098697"/>
                <a:ext cx="52738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CTA First light</a:t>
                </a: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563004" y="4204099"/>
                <a:ext cx="3398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Hess2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38540" y="4204099"/>
                <a:ext cx="42960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CTA-PP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auto">
              <a:xfrm>
                <a:off x="5160564" y="4208002"/>
                <a:ext cx="23724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CTA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Freeform 358"/>
              <p:cNvSpPr>
                <a:spLocks/>
              </p:cNvSpPr>
              <p:nvPr/>
            </p:nvSpPr>
            <p:spPr bwMode="auto">
              <a:xfrm>
                <a:off x="3114026" y="4504989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2443770" y="4385716"/>
                <a:ext cx="904094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SVOM Mission cancelled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3966004" y="4497244"/>
                <a:ext cx="4334400" cy="144000"/>
              </a:xfrm>
              <a:prstGeom prst="rect">
                <a:avLst/>
              </a:prstGeom>
              <a:pattFill prst="pct50">
                <a:fgClr>
                  <a:srgbClr val="00CC00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4716016" y="4495270"/>
                <a:ext cx="3398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SVOM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Freeform 492"/>
              <p:cNvSpPr>
                <a:spLocks noEditPoints="1"/>
              </p:cNvSpPr>
              <p:nvPr/>
            </p:nvSpPr>
            <p:spPr bwMode="auto">
              <a:xfrm>
                <a:off x="3934668" y="4531594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6" name="Freeform 358"/>
              <p:cNvSpPr>
                <a:spLocks/>
              </p:cNvSpPr>
              <p:nvPr/>
            </p:nvSpPr>
            <p:spPr bwMode="auto">
              <a:xfrm>
                <a:off x="3911812" y="4510279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3809230" y="4385715"/>
                <a:ext cx="123110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SVOM Mission restarted by CNES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>
                <a:off x="7161272" y="4493300"/>
                <a:ext cx="45845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Athena+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Freeform 358"/>
              <p:cNvSpPr>
                <a:spLocks/>
              </p:cNvSpPr>
              <p:nvPr/>
            </p:nvSpPr>
            <p:spPr bwMode="auto">
              <a:xfrm>
                <a:off x="2961729" y="4810835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auto">
              <a:xfrm>
                <a:off x="2140470" y="4797152"/>
                <a:ext cx="24365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KM3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395537" y="1907551"/>
            <a:ext cx="591426" cy="6187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8" y="3814013"/>
            <a:ext cx="688956" cy="69510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8" y="2726405"/>
            <a:ext cx="692450" cy="68159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62958"/>
            <a:ext cx="753729" cy="67100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1" y="5157192"/>
            <a:ext cx="574867" cy="6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85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10"/>
          <p:cNvSpPr>
            <a:spLocks noGrp="1"/>
          </p:cNvSpPr>
          <p:nvPr/>
        </p:nvSpPr>
        <p:spPr>
          <a:xfrm>
            <a:off x="883571" y="1052736"/>
            <a:ext cx="8064896" cy="511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sz="2000" b="1" smtClean="0"/>
              <a:t>Irfu roadmap in Cryotechnologies</a:t>
            </a:r>
          </a:p>
          <a:p>
            <a:pPr lvl="3">
              <a:lnSpc>
                <a:spcPct val="100000"/>
              </a:lnSpc>
            </a:pPr>
            <a:endParaRPr lang="en-US" sz="800" smtClean="0"/>
          </a:p>
          <a:p>
            <a:pPr marL="771525" lvl="3" indent="0">
              <a:lnSpc>
                <a:spcPct val="100000"/>
              </a:lnSpc>
              <a:buNone/>
            </a:pPr>
            <a:endParaRPr lang="en-US" sz="2000"/>
          </a:p>
        </p:txBody>
      </p:sp>
      <p:sp>
        <p:nvSpPr>
          <p:cNvPr id="6" name="Titre 17"/>
          <p:cNvSpPr>
            <a:spLocks noGrp="1"/>
          </p:cNvSpPr>
          <p:nvPr/>
        </p:nvSpPr>
        <p:spPr>
          <a:xfrm>
            <a:off x="1113380" y="22895"/>
            <a:ext cx="711417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Comic Sans MS" panose="030F0702030302020204" pitchFamily="66" charset="0"/>
              </a:rPr>
              <a:t>Inventing and constructing new </a:t>
            </a:r>
            <a:r>
              <a:rPr lang="en-US" sz="1800" dirty="0" smtClean="0">
                <a:latin typeface="Comic Sans MS" panose="030F0702030302020204" pitchFamily="66" charset="0"/>
              </a:rPr>
              <a:t>devices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err="1" smtClean="0">
                <a:latin typeface="Comic Sans MS" panose="030F0702030302020204" pitchFamily="66" charset="0"/>
              </a:rPr>
              <a:t>Cryotechnologies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159847" y="1556791"/>
            <a:ext cx="7776000" cy="4608513"/>
            <a:chOff x="611560" y="1268759"/>
            <a:chExt cx="7776000" cy="4608513"/>
          </a:xfrm>
        </p:grpSpPr>
        <p:grpSp>
          <p:nvGrpSpPr>
            <p:cNvPr id="10" name="Groupe 9"/>
            <p:cNvGrpSpPr/>
            <p:nvPr/>
          </p:nvGrpSpPr>
          <p:grpSpPr>
            <a:xfrm>
              <a:off x="611560" y="1268759"/>
              <a:ext cx="7776000" cy="4608513"/>
              <a:chOff x="611560" y="1268759"/>
              <a:chExt cx="7776000" cy="4968001"/>
            </a:xfrm>
          </p:grpSpPr>
          <p:grpSp>
            <p:nvGrpSpPr>
              <p:cNvPr id="137" name="Groupe 136"/>
              <p:cNvGrpSpPr/>
              <p:nvPr/>
            </p:nvGrpSpPr>
            <p:grpSpPr>
              <a:xfrm>
                <a:off x="611560" y="1268759"/>
                <a:ext cx="7686587" cy="4968001"/>
                <a:chOff x="611560" y="1268759"/>
                <a:chExt cx="7686587" cy="4968001"/>
              </a:xfrm>
            </p:grpSpPr>
            <p:grpSp>
              <p:nvGrpSpPr>
                <p:cNvPr id="139" name="Groupe 138"/>
                <p:cNvGrpSpPr/>
                <p:nvPr/>
              </p:nvGrpSpPr>
              <p:grpSpPr>
                <a:xfrm>
                  <a:off x="2109373" y="1268760"/>
                  <a:ext cx="6188774" cy="4968000"/>
                  <a:chOff x="2109373" y="1268760"/>
                  <a:chExt cx="6188774" cy="4968000"/>
                </a:xfrm>
              </p:grpSpPr>
              <p:sp>
                <p:nvSpPr>
                  <p:cNvPr id="146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3968345" y="1268760"/>
                    <a:ext cx="1860550" cy="496800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GB" dirty="0"/>
                  </a:p>
                </p:txBody>
              </p:sp>
              <p:grpSp>
                <p:nvGrpSpPr>
                  <p:cNvPr id="147" name="Groupe 146"/>
                  <p:cNvGrpSpPr/>
                  <p:nvPr/>
                </p:nvGrpSpPr>
                <p:grpSpPr>
                  <a:xfrm>
                    <a:off x="2109373" y="1373697"/>
                    <a:ext cx="6188774" cy="4824000"/>
                    <a:chOff x="2109373" y="1661730"/>
                    <a:chExt cx="6188774" cy="4751263"/>
                  </a:xfrm>
                </p:grpSpPr>
                <p:cxnSp>
                  <p:nvCxnSpPr>
                    <p:cNvPr id="148" name="Connecteur droit 147"/>
                    <p:cNvCxnSpPr/>
                    <p:nvPr/>
                  </p:nvCxnSpPr>
                  <p:spPr>
                    <a:xfrm>
                      <a:off x="2109373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onnecteur droit 148"/>
                    <p:cNvCxnSpPr/>
                    <p:nvPr/>
                  </p:nvCxnSpPr>
                  <p:spPr>
                    <a:xfrm>
                      <a:off x="2728250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Connecteur droit 149"/>
                    <p:cNvCxnSpPr/>
                    <p:nvPr/>
                  </p:nvCxnSpPr>
                  <p:spPr>
                    <a:xfrm>
                      <a:off x="3347127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onnecteur droit 150"/>
                    <p:cNvCxnSpPr/>
                    <p:nvPr/>
                  </p:nvCxnSpPr>
                  <p:spPr>
                    <a:xfrm>
                      <a:off x="3966004" y="1661730"/>
                      <a:ext cx="0" cy="4751263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necteur droit 151"/>
                    <p:cNvCxnSpPr/>
                    <p:nvPr/>
                  </p:nvCxnSpPr>
                  <p:spPr>
                    <a:xfrm>
                      <a:off x="4584881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onnecteur droit 152"/>
                    <p:cNvCxnSpPr/>
                    <p:nvPr/>
                  </p:nvCxnSpPr>
                  <p:spPr>
                    <a:xfrm>
                      <a:off x="5203758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necteur droit 153"/>
                    <p:cNvCxnSpPr/>
                    <p:nvPr/>
                  </p:nvCxnSpPr>
                  <p:spPr>
                    <a:xfrm>
                      <a:off x="5822635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onnecteur droit 154"/>
                    <p:cNvCxnSpPr/>
                    <p:nvPr/>
                  </p:nvCxnSpPr>
                  <p:spPr>
                    <a:xfrm>
                      <a:off x="6441512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cteur droit 155"/>
                    <p:cNvCxnSpPr/>
                    <p:nvPr/>
                  </p:nvCxnSpPr>
                  <p:spPr>
                    <a:xfrm>
                      <a:off x="8298147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Connecteur droit 156"/>
                    <p:cNvCxnSpPr/>
                    <p:nvPr/>
                  </p:nvCxnSpPr>
                  <p:spPr>
                    <a:xfrm>
                      <a:off x="7679266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cteur droit 157"/>
                    <p:cNvCxnSpPr/>
                    <p:nvPr/>
                  </p:nvCxnSpPr>
                  <p:spPr>
                    <a:xfrm>
                      <a:off x="7060389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0" name="Groupe 139"/>
                <p:cNvGrpSpPr/>
                <p:nvPr/>
              </p:nvGrpSpPr>
              <p:grpSpPr>
                <a:xfrm>
                  <a:off x="611560" y="1268759"/>
                  <a:ext cx="1395413" cy="396000"/>
                  <a:chOff x="611560" y="1268759"/>
                  <a:chExt cx="1395413" cy="396000"/>
                </a:xfrm>
              </p:grpSpPr>
              <p:sp>
                <p:nvSpPr>
                  <p:cNvPr id="141" name="Freeform 376"/>
                  <p:cNvSpPr>
                    <a:spLocks/>
                  </p:cNvSpPr>
                  <p:nvPr/>
                </p:nvSpPr>
                <p:spPr bwMode="auto">
                  <a:xfrm>
                    <a:off x="687586" y="1344284"/>
                    <a:ext cx="144463" cy="119063"/>
                  </a:xfrm>
                  <a:custGeom>
                    <a:avLst/>
                    <a:gdLst>
                      <a:gd name="T0" fmla="*/ 91 w 182"/>
                      <a:gd name="T1" fmla="*/ 149 h 149"/>
                      <a:gd name="T2" fmla="*/ 0 w 182"/>
                      <a:gd name="T3" fmla="*/ 0 h 149"/>
                      <a:gd name="T4" fmla="*/ 182 w 182"/>
                      <a:gd name="T5" fmla="*/ 0 h 149"/>
                      <a:gd name="T6" fmla="*/ 91 w 182"/>
                      <a:gd name="T7" fmla="*/ 149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82" h="149">
                        <a:moveTo>
                          <a:pt x="91" y="149"/>
                        </a:moveTo>
                        <a:lnTo>
                          <a:pt x="0" y="0"/>
                        </a:lnTo>
                        <a:lnTo>
                          <a:pt x="182" y="0"/>
                        </a:lnTo>
                        <a:lnTo>
                          <a:pt x="91" y="1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GB" dirty="0"/>
                  </a:p>
                </p:txBody>
              </p:sp>
              <p:sp>
                <p:nvSpPr>
                  <p:cNvPr id="142" name="Freeform 358"/>
                  <p:cNvSpPr>
                    <a:spLocks/>
                  </p:cNvSpPr>
                  <p:nvPr/>
                </p:nvSpPr>
                <p:spPr bwMode="auto">
                  <a:xfrm>
                    <a:off x="701873" y="1511325"/>
                    <a:ext cx="115888" cy="117475"/>
                  </a:xfrm>
                  <a:custGeom>
                    <a:avLst/>
                    <a:gdLst>
                      <a:gd name="T0" fmla="*/ 73 w 145"/>
                      <a:gd name="T1" fmla="*/ 149 h 149"/>
                      <a:gd name="T2" fmla="*/ 0 w 145"/>
                      <a:gd name="T3" fmla="*/ 74 h 149"/>
                      <a:gd name="T4" fmla="*/ 73 w 145"/>
                      <a:gd name="T5" fmla="*/ 0 h 149"/>
                      <a:gd name="T6" fmla="*/ 145 w 145"/>
                      <a:gd name="T7" fmla="*/ 74 h 149"/>
                      <a:gd name="T8" fmla="*/ 73 w 145"/>
                      <a:gd name="T9" fmla="*/ 149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5" h="149">
                        <a:moveTo>
                          <a:pt x="73" y="149"/>
                        </a:moveTo>
                        <a:lnTo>
                          <a:pt x="0" y="74"/>
                        </a:lnTo>
                        <a:lnTo>
                          <a:pt x="73" y="0"/>
                        </a:lnTo>
                        <a:lnTo>
                          <a:pt x="145" y="74"/>
                        </a:lnTo>
                        <a:lnTo>
                          <a:pt x="73" y="14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GB" dirty="0"/>
                  </a:p>
                </p:txBody>
              </p:sp>
              <p:sp>
                <p:nvSpPr>
                  <p:cNvPr id="143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867520" y="1342697"/>
                    <a:ext cx="844550" cy="120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altLang="fr-FR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Important milestones</a:t>
                    </a:r>
                    <a:endParaRPr kumimoji="0" lang="en-GB" alt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867520" y="1509737"/>
                    <a:ext cx="726161" cy="116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altLang="fr-FR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Expected decision</a:t>
                    </a:r>
                    <a:endParaRPr kumimoji="0" lang="en-GB" alt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" name="Freeform 134"/>
                  <p:cNvSpPr>
                    <a:spLocks/>
                  </p:cNvSpPr>
                  <p:nvPr/>
                </p:nvSpPr>
                <p:spPr bwMode="auto">
                  <a:xfrm>
                    <a:off x="611560" y="1268759"/>
                    <a:ext cx="1395413" cy="396000"/>
                  </a:xfrm>
                  <a:custGeom>
                    <a:avLst/>
                    <a:gdLst>
                      <a:gd name="T0" fmla="*/ 0 w 17008"/>
                      <a:gd name="T1" fmla="*/ 646 h 3872"/>
                      <a:gd name="T2" fmla="*/ 646 w 17008"/>
                      <a:gd name="T3" fmla="*/ 0 h 3872"/>
                      <a:gd name="T4" fmla="*/ 16363 w 17008"/>
                      <a:gd name="T5" fmla="*/ 0 h 3872"/>
                      <a:gd name="T6" fmla="*/ 17008 w 17008"/>
                      <a:gd name="T7" fmla="*/ 646 h 3872"/>
                      <a:gd name="T8" fmla="*/ 17008 w 17008"/>
                      <a:gd name="T9" fmla="*/ 3227 h 3872"/>
                      <a:gd name="T10" fmla="*/ 16363 w 17008"/>
                      <a:gd name="T11" fmla="*/ 3872 h 3872"/>
                      <a:gd name="T12" fmla="*/ 646 w 17008"/>
                      <a:gd name="T13" fmla="*/ 3872 h 3872"/>
                      <a:gd name="T14" fmla="*/ 0 w 17008"/>
                      <a:gd name="T15" fmla="*/ 3227 h 3872"/>
                      <a:gd name="T16" fmla="*/ 0 w 17008"/>
                      <a:gd name="T17" fmla="*/ 646 h 38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008" h="3872">
                        <a:moveTo>
                          <a:pt x="0" y="646"/>
                        </a:moveTo>
                        <a:cubicBezTo>
                          <a:pt x="0" y="289"/>
                          <a:pt x="289" y="0"/>
                          <a:pt x="646" y="0"/>
                        </a:cubicBezTo>
                        <a:lnTo>
                          <a:pt x="16363" y="0"/>
                        </a:lnTo>
                        <a:cubicBezTo>
                          <a:pt x="16720" y="0"/>
                          <a:pt x="17008" y="289"/>
                          <a:pt x="17008" y="646"/>
                        </a:cubicBezTo>
                        <a:lnTo>
                          <a:pt x="17008" y="3227"/>
                        </a:lnTo>
                        <a:cubicBezTo>
                          <a:pt x="17008" y="3584"/>
                          <a:pt x="16720" y="3872"/>
                          <a:pt x="16363" y="3872"/>
                        </a:cubicBezTo>
                        <a:lnTo>
                          <a:pt x="646" y="3872"/>
                        </a:lnTo>
                        <a:cubicBezTo>
                          <a:pt x="289" y="3872"/>
                          <a:pt x="0" y="3584"/>
                          <a:pt x="0" y="3227"/>
                        </a:cubicBezTo>
                        <a:lnTo>
                          <a:pt x="0" y="646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GB" dirty="0"/>
                  </a:p>
                </p:txBody>
              </p:sp>
            </p:grpSp>
          </p:grpSp>
          <p:sp>
            <p:nvSpPr>
              <p:cNvPr id="138" name="AutoShape 3"/>
              <p:cNvSpPr>
                <a:spLocks noChangeArrowheads="1" noTextEdit="1"/>
              </p:cNvSpPr>
              <p:nvPr/>
            </p:nvSpPr>
            <p:spPr bwMode="auto">
              <a:xfrm>
                <a:off x="611560" y="1268760"/>
                <a:ext cx="7776000" cy="4968000"/>
              </a:xfrm>
              <a:prstGeom prst="rect">
                <a:avLst/>
              </a:prstGeom>
              <a:noFill/>
              <a:ln w="9525" cap="flat" cmpd="sng" algn="ctr">
                <a:solidFill>
                  <a:srgbClr val="781469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2247936" y="1341239"/>
              <a:ext cx="5906487" cy="197912"/>
              <a:chOff x="2247936" y="1629271"/>
              <a:chExt cx="5906487" cy="197912"/>
            </a:xfrm>
          </p:grpSpPr>
          <p:sp>
            <p:nvSpPr>
              <p:cNvPr id="127" name="Rectangle 126"/>
              <p:cNvSpPr>
                <a:spLocks noChangeArrowheads="1"/>
              </p:cNvSpPr>
              <p:nvPr/>
            </p:nvSpPr>
            <p:spPr bwMode="auto">
              <a:xfrm>
                <a:off x="7814586" y="1629271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2020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auto">
              <a:xfrm>
                <a:off x="2247936" y="1642517"/>
                <a:ext cx="328423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2011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auto">
              <a:xfrm>
                <a:off x="2862367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2012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auto">
              <a:xfrm>
                <a:off x="3483425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2013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auto">
              <a:xfrm>
                <a:off x="4100521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2014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Rectangle 131"/>
              <p:cNvSpPr>
                <a:spLocks noChangeArrowheads="1"/>
              </p:cNvSpPr>
              <p:nvPr/>
            </p:nvSpPr>
            <p:spPr bwMode="auto">
              <a:xfrm>
                <a:off x="4713324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2015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132"/>
              <p:cNvSpPr>
                <a:spLocks noChangeArrowheads="1"/>
              </p:cNvSpPr>
              <p:nvPr/>
            </p:nvSpPr>
            <p:spPr bwMode="auto">
              <a:xfrm>
                <a:off x="5334036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2016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" name="Rectangle 133"/>
              <p:cNvSpPr>
                <a:spLocks noChangeArrowheads="1"/>
              </p:cNvSpPr>
              <p:nvPr/>
            </p:nvSpPr>
            <p:spPr bwMode="auto">
              <a:xfrm>
                <a:off x="5963100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2017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5" name="Rectangle 134"/>
              <p:cNvSpPr>
                <a:spLocks noChangeArrowheads="1"/>
              </p:cNvSpPr>
              <p:nvPr/>
            </p:nvSpPr>
            <p:spPr bwMode="auto">
              <a:xfrm>
                <a:off x="6577877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2018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6" name="Rectangle 135"/>
              <p:cNvSpPr>
                <a:spLocks noChangeArrowheads="1"/>
              </p:cNvSpPr>
              <p:nvPr/>
            </p:nvSpPr>
            <p:spPr bwMode="auto">
              <a:xfrm>
                <a:off x="7206595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2019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683568" y="2996952"/>
              <a:ext cx="7641524" cy="648072"/>
              <a:chOff x="683568" y="2996952"/>
              <a:chExt cx="7641524" cy="648072"/>
            </a:xfrm>
          </p:grpSpPr>
          <p:sp>
            <p:nvSpPr>
              <p:cNvPr id="117" name="Freeform 297"/>
              <p:cNvSpPr>
                <a:spLocks/>
              </p:cNvSpPr>
              <p:nvPr/>
            </p:nvSpPr>
            <p:spPr bwMode="auto">
              <a:xfrm>
                <a:off x="693092" y="3077915"/>
                <a:ext cx="7632000" cy="567109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99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auto">
              <a:xfrm>
                <a:off x="683568" y="2996952"/>
                <a:ext cx="1935530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9999"/>
                    </a:solidFill>
                    <a:effectLst/>
                    <a:latin typeface="Arial" pitchFamily="34" charset="0"/>
                    <a:cs typeface="Arial" pitchFamily="34" charset="0"/>
                  </a:rPr>
                  <a:t>Cryogenic Tests Facilities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auto">
              <a:xfrm>
                <a:off x="827584" y="3305889"/>
                <a:ext cx="9056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9999"/>
                    </a:solidFill>
                  </a:rPr>
                  <a:t>Coil Test Facilities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2104367" y="3294136"/>
                <a:ext cx="5574899" cy="146616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2804657" y="3298194"/>
                <a:ext cx="45525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JT60 SA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6069818" y="3295219"/>
                <a:ext cx="87844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ITER - Activities</a:t>
                </a:r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auto">
              <a:xfrm>
                <a:off x="3823143" y="3190840"/>
                <a:ext cx="89287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CTF construction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4" name="Freeform 376"/>
              <p:cNvSpPr>
                <a:spLocks/>
              </p:cNvSpPr>
              <p:nvPr/>
            </p:nvSpPr>
            <p:spPr bwMode="auto">
              <a:xfrm>
                <a:off x="4195070" y="33058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5" name="Freeform 376"/>
              <p:cNvSpPr>
                <a:spLocks/>
              </p:cNvSpPr>
              <p:nvPr/>
            </p:nvSpPr>
            <p:spPr bwMode="auto">
              <a:xfrm>
                <a:off x="5431722" y="330493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5088363" y="3190840"/>
                <a:ext cx="82234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JT60 Coil Tests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683568" y="1700808"/>
              <a:ext cx="7641524" cy="1231901"/>
              <a:chOff x="683568" y="1700808"/>
              <a:chExt cx="7641524" cy="1231901"/>
            </a:xfrm>
          </p:grpSpPr>
          <p:sp>
            <p:nvSpPr>
              <p:cNvPr id="87" name="Freeform 297"/>
              <p:cNvSpPr>
                <a:spLocks/>
              </p:cNvSpPr>
              <p:nvPr/>
            </p:nvSpPr>
            <p:spPr bwMode="auto">
              <a:xfrm>
                <a:off x="693092" y="1781771"/>
                <a:ext cx="7632000" cy="1150938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CC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683568" y="1700808"/>
                <a:ext cx="1978106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Superconducting Magnets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Rectangle 88"/>
              <p:cNvSpPr>
                <a:spLocks noChangeArrowheads="1"/>
              </p:cNvSpPr>
              <p:nvPr/>
            </p:nvSpPr>
            <p:spPr bwMode="auto">
              <a:xfrm>
                <a:off x="827584" y="2033087"/>
                <a:ext cx="75341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ISEULT Magnet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>
                <a:off x="827584" y="2657817"/>
                <a:ext cx="9650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</a:rPr>
                  <a:t>LHC Insert </a:t>
                </a:r>
                <a:r>
                  <a:rPr lang="en-GB" altLang="fr-FR" sz="800" b="1" i="1" dirty="0" smtClean="0">
                    <a:solidFill>
                      <a:srgbClr val="9900FF"/>
                    </a:solidFill>
                  </a:rPr>
                  <a:t>M</a:t>
                </a: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</a:rPr>
                  <a:t>agnets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</a:endParaRPr>
              </a:p>
            </p:txBody>
          </p:sp>
          <p:sp>
            <p:nvSpPr>
              <p:cNvPr id="91" name="Rectangle 90"/>
              <p:cNvSpPr>
                <a:spLocks noChangeArrowheads="1"/>
              </p:cNvSpPr>
              <p:nvPr/>
            </p:nvSpPr>
            <p:spPr bwMode="auto">
              <a:xfrm>
                <a:off x="827584" y="2333967"/>
                <a:ext cx="90409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GSI - Fair Magnets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>
                <a:off x="2116998" y="2024970"/>
                <a:ext cx="2815286" cy="139344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93" name="Freeform 376"/>
              <p:cNvSpPr>
                <a:spLocks/>
              </p:cNvSpPr>
              <p:nvPr/>
            </p:nvSpPr>
            <p:spPr bwMode="auto">
              <a:xfrm>
                <a:off x="2465369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94" name="Freeform 376"/>
              <p:cNvSpPr>
                <a:spLocks/>
              </p:cNvSpPr>
              <p:nvPr/>
            </p:nvSpPr>
            <p:spPr bwMode="auto">
              <a:xfrm>
                <a:off x="4513506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>
                <a:off x="2031187" y="1916743"/>
                <a:ext cx="1012825" cy="9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Start of magnet production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3920714" y="1918010"/>
                <a:ext cx="134331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Start of 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commissioning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Neurospin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>
                <a:off x="3203848" y="2025392"/>
                <a:ext cx="41037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ISEULT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2104367" y="2325305"/>
                <a:ext cx="5272145" cy="146616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99" name="Rectangle 98"/>
              <p:cNvSpPr>
                <a:spLocks noChangeArrowheads="1"/>
              </p:cNvSpPr>
              <p:nvPr/>
            </p:nvSpPr>
            <p:spPr bwMode="auto">
              <a:xfrm>
                <a:off x="4708931" y="2325727"/>
                <a:ext cx="102592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Super FRS dipoles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Freeform 376"/>
              <p:cNvSpPr>
                <a:spLocks/>
              </p:cNvSpPr>
              <p:nvPr/>
            </p:nvSpPr>
            <p:spPr bwMode="auto">
              <a:xfrm>
                <a:off x="4198207" y="2336784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1" name="Freeform 376"/>
              <p:cNvSpPr>
                <a:spLocks/>
              </p:cNvSpPr>
              <p:nvPr/>
            </p:nvSpPr>
            <p:spPr bwMode="auto">
              <a:xfrm>
                <a:off x="7085985" y="233929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2" name="Freeform 376"/>
              <p:cNvSpPr>
                <a:spLocks/>
              </p:cNvSpPr>
              <p:nvPr/>
            </p:nvSpPr>
            <p:spPr bwMode="auto">
              <a:xfrm>
                <a:off x="2987377" y="2336784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3" name="Freeform 358"/>
              <p:cNvSpPr>
                <a:spLocks/>
              </p:cNvSpPr>
              <p:nvPr/>
            </p:nvSpPr>
            <p:spPr bwMode="auto">
              <a:xfrm>
                <a:off x="3861315" y="233678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4" name="Rectangle 103"/>
              <p:cNvSpPr>
                <a:spLocks noChangeArrowheads="1"/>
              </p:cNvSpPr>
              <p:nvPr/>
            </p:nvSpPr>
            <p:spPr bwMode="auto">
              <a:xfrm>
                <a:off x="2104367" y="2646064"/>
                <a:ext cx="6193779" cy="146616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3886047" y="2660048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06" name="Rectangle 105"/>
              <p:cNvSpPr>
                <a:spLocks noChangeArrowheads="1"/>
              </p:cNvSpPr>
              <p:nvPr/>
            </p:nvSpPr>
            <p:spPr bwMode="auto">
              <a:xfrm>
                <a:off x="4685422" y="2650122"/>
                <a:ext cx="49372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HL - LHC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>
                <a:off x="2188766" y="2646064"/>
                <a:ext cx="123110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err="1" smtClean="0">
                    <a:solidFill>
                      <a:srgbClr val="FFFFFF"/>
                    </a:solidFill>
                  </a:rPr>
                  <a:t>Eucard</a:t>
                </a: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 2 FP7 and CEF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auto">
              <a:xfrm>
                <a:off x="2180418" y="2325727"/>
                <a:ext cx="51937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R3B Glad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auto">
              <a:xfrm>
                <a:off x="2519239" y="2219111"/>
                <a:ext cx="75661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Test in W7X cryostat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auto">
              <a:xfrm>
                <a:off x="4158630" y="2219111"/>
                <a:ext cx="121026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Installation of R3B magnet at GSI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>
                <a:off x="3498877" y="2219111"/>
                <a:ext cx="56906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CEA-FAIR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6556532" y="2219111"/>
                <a:ext cx="133850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Delivery of Super FRS dipoles at GSI</a:t>
                </a: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3647830" y="2541031"/>
                <a:ext cx="49212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LHC Upgrade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auto">
              <a:xfrm>
                <a:off x="7542411" y="2642429"/>
                <a:ext cx="5001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HE - LHC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auto">
              <a:xfrm>
                <a:off x="5828895" y="2024970"/>
                <a:ext cx="1850372" cy="138921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>
                <a:off x="6375901" y="2021093"/>
                <a:ext cx="81432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Gradiens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Coils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701873" y="5006774"/>
              <a:ext cx="7641524" cy="832650"/>
              <a:chOff x="701873" y="5006774"/>
              <a:chExt cx="7641524" cy="832650"/>
            </a:xfrm>
          </p:grpSpPr>
          <p:sp>
            <p:nvSpPr>
              <p:cNvPr id="60" name="Freeform 297"/>
              <p:cNvSpPr>
                <a:spLocks/>
              </p:cNvSpPr>
              <p:nvPr/>
            </p:nvSpPr>
            <p:spPr bwMode="auto">
              <a:xfrm>
                <a:off x="711397" y="5047424"/>
                <a:ext cx="7632000" cy="79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3333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>
                <a:off x="701873" y="5006774"/>
                <a:ext cx="1926810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Superconducting LINACS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845889" y="5229200"/>
                <a:ext cx="95859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Protons-Deuterons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SC </a:t>
                </a:r>
                <a:r>
                  <a:rPr kumimoji="0" lang="en-GB" altLang="fr-FR" sz="800" b="1" i="1" u="none" strike="noStrike" cap="none" normalizeH="0" baseline="0" dirty="0" err="1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845889" y="5581469"/>
                <a:ext cx="115576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333399"/>
                    </a:solidFill>
                  </a:rPr>
                  <a:t>Electrons </a:t>
                </a:r>
                <a:r>
                  <a:rPr lang="en-GB" altLang="fr-FR" sz="800" b="1" i="1" dirty="0" err="1" smtClean="0">
                    <a:solidFill>
                      <a:srgbClr val="333399"/>
                    </a:solidFill>
                  </a:rPr>
                  <a:t>Cryomodules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2125733" y="5275036"/>
                <a:ext cx="6190716" cy="168387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2129543" y="5289256"/>
                <a:ext cx="134652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IFMIF-EVEDA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SRF-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2125172" y="5570088"/>
                <a:ext cx="4032000" cy="146616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2153253" y="5567478"/>
                <a:ext cx="41037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E-XFEL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>
                <a:off x="2825521" y="558058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69" name="Freeform 376"/>
              <p:cNvSpPr>
                <a:spLocks/>
              </p:cNvSpPr>
              <p:nvPr/>
            </p:nvSpPr>
            <p:spPr bwMode="auto">
              <a:xfrm>
                <a:off x="3446353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0" name="Freeform 376"/>
              <p:cNvSpPr>
                <a:spLocks/>
              </p:cNvSpPr>
              <p:nvPr/>
            </p:nvSpPr>
            <p:spPr bwMode="auto">
              <a:xfrm>
                <a:off x="3886680" y="5579790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1" name="Freeform 376"/>
              <p:cNvSpPr>
                <a:spLocks/>
              </p:cNvSpPr>
              <p:nvPr/>
            </p:nvSpPr>
            <p:spPr bwMode="auto">
              <a:xfrm>
                <a:off x="4513463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2" name="Freeform 376"/>
              <p:cNvSpPr>
                <a:spLocks/>
              </p:cNvSpPr>
              <p:nvPr/>
            </p:nvSpPr>
            <p:spPr bwMode="auto">
              <a:xfrm>
                <a:off x="6006098" y="5579790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2142033" y="5462445"/>
                <a:ext cx="90569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XFEL Convention signed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2373872" y="5159017"/>
                <a:ext cx="119584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Validation of SRF-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Linac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concept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4499992" y="5159017"/>
                <a:ext cx="99386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SRF-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Linac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integration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3470711" y="5462444"/>
                <a:ext cx="105477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of industrial production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5367789" y="5462444"/>
                <a:ext cx="102271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industrial production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8" name="Freeform 376"/>
              <p:cNvSpPr>
                <a:spLocks/>
              </p:cNvSpPr>
              <p:nvPr/>
            </p:nvSpPr>
            <p:spPr bwMode="auto">
              <a:xfrm>
                <a:off x="6382883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5793496" y="5159017"/>
                <a:ext cx="133209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of commissioning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Rokkasho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6936019" y="5573920"/>
                <a:ext cx="1386000" cy="146616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7312832" y="5573920"/>
                <a:ext cx="18594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ILC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4808496" y="5286892"/>
                <a:ext cx="142987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ESS / SARAF 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Cryomodule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Freeform 358"/>
              <p:cNvSpPr>
                <a:spLocks/>
              </p:cNvSpPr>
              <p:nvPr/>
            </p:nvSpPr>
            <p:spPr bwMode="auto">
              <a:xfrm>
                <a:off x="4198207" y="5296355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3635896" y="5159017"/>
                <a:ext cx="72135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on SARAF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85" name="Freeform 376"/>
              <p:cNvSpPr>
                <a:spLocks/>
              </p:cNvSpPr>
              <p:nvPr/>
            </p:nvSpPr>
            <p:spPr bwMode="auto">
              <a:xfrm>
                <a:off x="7341265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7319264" y="5159017"/>
                <a:ext cx="78547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Start delivery at Lund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683568" y="3717032"/>
              <a:ext cx="7641524" cy="1152128"/>
              <a:chOff x="683568" y="3717032"/>
              <a:chExt cx="7641524" cy="1152128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827584" y="4035974"/>
                <a:ext cx="84638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Protons </a:t>
                </a: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</a:rPr>
                  <a:t>Injectors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827584" y="4633750"/>
                <a:ext cx="113813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High intensity Injectors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827584" y="4279448"/>
                <a:ext cx="97302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Deuterons Sources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&amp; Injectors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109373" y="4024221"/>
                <a:ext cx="4951016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109371" y="4329108"/>
                <a:ext cx="6188773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2109372" y="4621997"/>
                <a:ext cx="6188774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2" name="Freeform 376"/>
              <p:cNvSpPr>
                <a:spLocks/>
              </p:cNvSpPr>
              <p:nvPr/>
            </p:nvSpPr>
            <p:spPr bwMode="auto">
              <a:xfrm>
                <a:off x="2546866" y="4033828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3" name="Freeform 376"/>
              <p:cNvSpPr>
                <a:spLocks/>
              </p:cNvSpPr>
              <p:nvPr/>
            </p:nvSpPr>
            <p:spPr bwMode="auto">
              <a:xfrm>
                <a:off x="3452406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4" name="Freeform 376"/>
              <p:cNvSpPr>
                <a:spLocks/>
              </p:cNvSpPr>
              <p:nvPr/>
            </p:nvSpPr>
            <p:spPr bwMode="auto">
              <a:xfrm>
                <a:off x="5750403" y="4033828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5" name="Freeform 376"/>
              <p:cNvSpPr>
                <a:spLocks/>
              </p:cNvSpPr>
              <p:nvPr/>
            </p:nvSpPr>
            <p:spPr bwMode="auto">
              <a:xfrm>
                <a:off x="2555776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6" name="Freeform 376"/>
              <p:cNvSpPr>
                <a:spLocks/>
              </p:cNvSpPr>
              <p:nvPr/>
            </p:nvSpPr>
            <p:spPr bwMode="auto">
              <a:xfrm>
                <a:off x="6037573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7" name="Freeform 376"/>
              <p:cNvSpPr>
                <a:spLocks/>
              </p:cNvSpPr>
              <p:nvPr/>
            </p:nvSpPr>
            <p:spPr bwMode="auto">
              <a:xfrm>
                <a:off x="3270682" y="463238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8" name="Freeform 376"/>
              <p:cNvSpPr>
                <a:spLocks/>
              </p:cNvSpPr>
              <p:nvPr/>
            </p:nvSpPr>
            <p:spPr bwMode="auto">
              <a:xfrm>
                <a:off x="3109895" y="463238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9" name="Freeform 376"/>
              <p:cNvSpPr>
                <a:spLocks/>
              </p:cNvSpPr>
              <p:nvPr/>
            </p:nvSpPr>
            <p:spPr bwMode="auto">
              <a:xfrm>
                <a:off x="4337438" y="463238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0" name="Freeform 358"/>
              <p:cNvSpPr>
                <a:spLocks/>
              </p:cNvSpPr>
              <p:nvPr/>
            </p:nvSpPr>
            <p:spPr bwMode="auto">
              <a:xfrm>
                <a:off x="4171569" y="433878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4462487" y="4329071"/>
                <a:ext cx="39754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SARAF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2475371" y="4622078"/>
                <a:ext cx="22442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IPHI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5436096" y="4621472"/>
                <a:ext cx="50654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ESS RFQ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2730839" y="4329071"/>
                <a:ext cx="73738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IFMIF-EVEDA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123728" y="4020586"/>
                <a:ext cx="41678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LINAC4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4053802" y="4020586"/>
                <a:ext cx="71173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FAIR p-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3810894" y="4213137"/>
                <a:ext cx="72135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on SARAF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3059832" y="3920320"/>
                <a:ext cx="56906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CEA-FAIR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39" name="Freeform 358"/>
              <p:cNvSpPr>
                <a:spLocks/>
              </p:cNvSpPr>
              <p:nvPr/>
            </p:nvSpPr>
            <p:spPr bwMode="auto">
              <a:xfrm>
                <a:off x="3297968" y="4034622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2024673" y="3920320"/>
                <a:ext cx="91691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Installation RFQ at CERN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3059832" y="4213137"/>
                <a:ext cx="69089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First beam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Ganil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566398" y="3920320"/>
                <a:ext cx="54341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Delivery at GSI</a:t>
                </a:r>
              </a:p>
            </p:txBody>
          </p:sp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2195736" y="4213137"/>
                <a:ext cx="66845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GB" altLang="fr-FR" sz="600" b="1" baseline="30000" dirty="0" smtClean="0">
                    <a:solidFill>
                      <a:srgbClr val="000000"/>
                    </a:solidFill>
                  </a:rPr>
                  <a:t>st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beam at Saclay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5791404" y="4213137"/>
                <a:ext cx="81432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GB" altLang="fr-FR" sz="600" b="1" baseline="30000" dirty="0" smtClean="0">
                    <a:solidFill>
                      <a:srgbClr val="000000"/>
                    </a:solidFill>
                  </a:rPr>
                  <a:t>st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beam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Rokkasho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2461504" y="4512700"/>
                <a:ext cx="7870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RFQ reception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3302471" y="4512700"/>
                <a:ext cx="33342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ESS TDR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4361879" y="4512700"/>
                <a:ext cx="62998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IPHI Tests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8" name="Freeform 297"/>
              <p:cNvSpPr>
                <a:spLocks/>
              </p:cNvSpPr>
              <p:nvPr/>
            </p:nvSpPr>
            <p:spPr bwMode="auto">
              <a:xfrm>
                <a:off x="693092" y="3797995"/>
                <a:ext cx="7632000" cy="1071165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683568" y="3717032"/>
                <a:ext cx="165109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Sources</a:t>
                </a:r>
                <a:r>
                  <a:rPr kumimoji="0" lang="en-GB" altLang="fr-FR" sz="1200" b="1" i="1" u="none" strike="noStrike" cap="none" normalizeH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 and Injectors</a:t>
                </a: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Freeform 376"/>
              <p:cNvSpPr>
                <a:spLocks/>
              </p:cNvSpPr>
              <p:nvPr/>
            </p:nvSpPr>
            <p:spPr bwMode="auto">
              <a:xfrm>
                <a:off x="5123764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51" name="Freeform 376"/>
              <p:cNvSpPr>
                <a:spLocks/>
              </p:cNvSpPr>
              <p:nvPr/>
            </p:nvSpPr>
            <p:spPr bwMode="auto">
              <a:xfrm>
                <a:off x="7607034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4860032" y="4213137"/>
                <a:ext cx="69890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End of  </a:t>
                </a:r>
                <a:r>
                  <a:rPr lang="en-GB" altLang="fr-FR" sz="600" b="1" dirty="0" err="1" smtClean="0"/>
                  <a:t>Saraf</a:t>
                </a:r>
                <a:r>
                  <a:rPr lang="en-GB" altLang="fr-FR" sz="600" b="1" dirty="0" smtClean="0"/>
                  <a:t> study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7079787" y="4213137"/>
                <a:ext cx="73257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Installation at </a:t>
                </a:r>
                <a:r>
                  <a:rPr lang="en-GB" altLang="fr-FR" sz="600" b="1" dirty="0" err="1" smtClean="0"/>
                  <a:t>Soreq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4" name="Rectangle 53"/>
              <p:cNvSpPr>
                <a:spLocks noChangeArrowheads="1"/>
              </p:cNvSpPr>
              <p:nvPr/>
            </p:nvSpPr>
            <p:spPr bwMode="auto">
              <a:xfrm>
                <a:off x="7868017" y="4329071"/>
                <a:ext cx="30136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IFMIF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2108667" y="4329071"/>
                <a:ext cx="48731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SPIRAL2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Freeform 358"/>
              <p:cNvSpPr>
                <a:spLocks/>
              </p:cNvSpPr>
              <p:nvPr/>
            </p:nvSpPr>
            <p:spPr bwMode="auto">
              <a:xfrm>
                <a:off x="8193680" y="433878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7995815" y="4213137"/>
                <a:ext cx="32060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>
                <a:off x="3985845" y="4633177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684927" y="4512700"/>
                <a:ext cx="60914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on ESS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6" y="2275928"/>
            <a:ext cx="696893" cy="7896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3" y="4221297"/>
            <a:ext cx="760046" cy="11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56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/>
          <p:cNvSpPr txBox="1">
            <a:spLocks noChangeArrowheads="1"/>
          </p:cNvSpPr>
          <p:nvPr/>
        </p:nvSpPr>
        <p:spPr bwMode="auto">
          <a:xfrm>
            <a:off x="1187624" y="-99392"/>
            <a:ext cx="7272808" cy="103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Participating</a:t>
            </a:r>
            <a:r>
              <a:rPr lang="fr-FR" alt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the construction of SPIRAL2</a:t>
            </a:r>
            <a:endParaRPr lang="fr-FR" altLang="fr-F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7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Image 4" descr="vu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561356"/>
            <a:ext cx="8358188" cy="51800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Forme libre 27"/>
          <p:cNvSpPr>
            <a:spLocks/>
          </p:cNvSpPr>
          <p:nvPr/>
        </p:nvSpPr>
        <p:spPr bwMode="auto">
          <a:xfrm>
            <a:off x="212725" y="1612057"/>
            <a:ext cx="5310188" cy="3805237"/>
          </a:xfrm>
          <a:custGeom>
            <a:avLst/>
            <a:gdLst>
              <a:gd name="T0" fmla="*/ 0 w 5310910"/>
              <a:gd name="T1" fmla="*/ 2427876 h 3805381"/>
              <a:gd name="T2" fmla="*/ 2572046 w 5310910"/>
              <a:gd name="T3" fmla="*/ 1523188 h 3805381"/>
              <a:gd name="T4" fmla="*/ 2111108 w 5310910"/>
              <a:gd name="T5" fmla="*/ 369258 h 3805381"/>
              <a:gd name="T6" fmla="*/ 3309550 w 5310910"/>
              <a:gd name="T7" fmla="*/ 0 h 3805381"/>
              <a:gd name="T8" fmla="*/ 3973303 w 5310910"/>
              <a:gd name="T9" fmla="*/ 1550883 h 3805381"/>
              <a:gd name="T10" fmla="*/ 4959715 w 5310910"/>
              <a:gd name="T11" fmla="*/ 1190861 h 3805381"/>
              <a:gd name="T12" fmla="*/ 5300810 w 5310910"/>
              <a:gd name="T13" fmla="*/ 1892447 h 3805381"/>
              <a:gd name="T14" fmla="*/ 543910 w 5310910"/>
              <a:gd name="T15" fmla="*/ 3803365 h 3805381"/>
              <a:gd name="T16" fmla="*/ 18431 w 5310910"/>
              <a:gd name="T17" fmla="*/ 2437112 h 38053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310910"/>
              <a:gd name="T28" fmla="*/ 0 h 3805381"/>
              <a:gd name="T29" fmla="*/ 5310910 w 5310910"/>
              <a:gd name="T30" fmla="*/ 3805381 h 38053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310910" h="3805381">
                <a:moveTo>
                  <a:pt x="0" y="2429164"/>
                </a:moveTo>
                <a:lnTo>
                  <a:pt x="2576946" y="1524000"/>
                </a:lnTo>
                <a:lnTo>
                  <a:pt x="2115128" y="369454"/>
                </a:lnTo>
                <a:lnTo>
                  <a:pt x="3315855" y="0"/>
                </a:lnTo>
                <a:lnTo>
                  <a:pt x="3980873" y="1551709"/>
                </a:lnTo>
                <a:lnTo>
                  <a:pt x="4969164" y="1191491"/>
                </a:lnTo>
                <a:lnTo>
                  <a:pt x="5310910" y="1893455"/>
                </a:lnTo>
                <a:lnTo>
                  <a:pt x="544946" y="3805381"/>
                </a:lnTo>
                <a:lnTo>
                  <a:pt x="18473" y="2438400"/>
                </a:lnTo>
              </a:path>
            </a:pathLst>
          </a:custGeom>
          <a:noFill/>
          <a:ln w="444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0" name="Forme libre 28"/>
          <p:cNvSpPr>
            <a:spLocks/>
          </p:cNvSpPr>
          <p:nvPr/>
        </p:nvSpPr>
        <p:spPr bwMode="auto">
          <a:xfrm>
            <a:off x="2871788" y="3864719"/>
            <a:ext cx="3446462" cy="2808288"/>
          </a:xfrm>
          <a:custGeom>
            <a:avLst/>
            <a:gdLst>
              <a:gd name="T0" fmla="*/ 0 w 3445163"/>
              <a:gd name="T1" fmla="*/ 805300 h 2807854"/>
              <a:gd name="T2" fmla="*/ 1968470 w 3445163"/>
              <a:gd name="T3" fmla="*/ 0 h 2807854"/>
              <a:gd name="T4" fmla="*/ 2302739 w 3445163"/>
              <a:gd name="T5" fmla="*/ 657200 h 2807854"/>
              <a:gd name="T6" fmla="*/ 2850569 w 3445163"/>
              <a:gd name="T7" fmla="*/ 425797 h 2807854"/>
              <a:gd name="T8" fmla="*/ 3463391 w 3445163"/>
              <a:gd name="T9" fmla="*/ 1629122 h 2807854"/>
              <a:gd name="T10" fmla="*/ 900666 w 3445163"/>
              <a:gd name="T11" fmla="*/ 2813936 h 2807854"/>
              <a:gd name="T12" fmla="*/ 0 w 3445163"/>
              <a:gd name="T13" fmla="*/ 805300 h 28078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5163"/>
              <a:gd name="T22" fmla="*/ 0 h 2807854"/>
              <a:gd name="T23" fmla="*/ 3445163 w 3445163"/>
              <a:gd name="T24" fmla="*/ 2807854 h 28078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5163" h="2807854">
                <a:moveTo>
                  <a:pt x="0" y="803564"/>
                </a:moveTo>
                <a:lnTo>
                  <a:pt x="1958108" y="0"/>
                </a:lnTo>
                <a:lnTo>
                  <a:pt x="2290617" y="655781"/>
                </a:lnTo>
                <a:lnTo>
                  <a:pt x="2835564" y="424873"/>
                </a:lnTo>
                <a:lnTo>
                  <a:pt x="3445163" y="1625601"/>
                </a:lnTo>
                <a:lnTo>
                  <a:pt x="895926" y="2807854"/>
                </a:lnTo>
                <a:lnTo>
                  <a:pt x="0" y="803564"/>
                </a:lnTo>
                <a:close/>
              </a:path>
            </a:pathLst>
          </a:custGeom>
          <a:noFill/>
          <a:ln w="444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1" name="Forme libre 29"/>
          <p:cNvSpPr>
            <a:spLocks/>
          </p:cNvSpPr>
          <p:nvPr/>
        </p:nvSpPr>
        <p:spPr bwMode="auto">
          <a:xfrm>
            <a:off x="4845050" y="1772394"/>
            <a:ext cx="3176588" cy="2752725"/>
          </a:xfrm>
          <a:custGeom>
            <a:avLst/>
            <a:gdLst>
              <a:gd name="T0" fmla="*/ 0 w 3177307"/>
              <a:gd name="T1" fmla="*/ 2099735 h 2752436"/>
              <a:gd name="T2" fmla="*/ 1031198 w 3177307"/>
              <a:gd name="T3" fmla="*/ 1692745 h 2752436"/>
              <a:gd name="T4" fmla="*/ 423527 w 3177307"/>
              <a:gd name="T5" fmla="*/ 656748 h 2752436"/>
              <a:gd name="T6" fmla="*/ 2182093 w 3177307"/>
              <a:gd name="T7" fmla="*/ 0 h 2752436"/>
              <a:gd name="T8" fmla="*/ 3167255 w 3177307"/>
              <a:gd name="T9" fmla="*/ 1535491 h 2752436"/>
              <a:gd name="T10" fmla="*/ 294623 w 3177307"/>
              <a:gd name="T11" fmla="*/ 2756482 h 2752436"/>
              <a:gd name="T12" fmla="*/ 0 w 3177307"/>
              <a:gd name="T13" fmla="*/ 2099735 h 27524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77307"/>
              <a:gd name="T22" fmla="*/ 0 h 2752436"/>
              <a:gd name="T23" fmla="*/ 3177307 w 3177307"/>
              <a:gd name="T24" fmla="*/ 2752436 h 27524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77307" h="2752436">
                <a:moveTo>
                  <a:pt x="0" y="2096655"/>
                </a:moveTo>
                <a:lnTo>
                  <a:pt x="1034472" y="1690255"/>
                </a:lnTo>
                <a:lnTo>
                  <a:pt x="424871" y="655782"/>
                </a:lnTo>
                <a:lnTo>
                  <a:pt x="2189017" y="0"/>
                </a:lnTo>
                <a:lnTo>
                  <a:pt x="3177307" y="1533237"/>
                </a:lnTo>
                <a:lnTo>
                  <a:pt x="295561" y="2752436"/>
                </a:lnTo>
                <a:lnTo>
                  <a:pt x="0" y="2096655"/>
                </a:lnTo>
                <a:close/>
              </a:path>
            </a:pathLst>
          </a:custGeom>
          <a:noFill/>
          <a:ln w="44450">
            <a:solidFill>
              <a:srgbClr val="FFC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2" name="ZoneTexte 30"/>
          <p:cNvSpPr txBox="1">
            <a:spLocks noChangeArrowheads="1"/>
          </p:cNvSpPr>
          <p:nvPr/>
        </p:nvSpPr>
        <p:spPr bwMode="auto">
          <a:xfrm>
            <a:off x="771525" y="2237532"/>
            <a:ext cx="178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fr-FR" b="1">
                <a:solidFill>
                  <a:srgbClr val="75A6FF"/>
                </a:solidFill>
              </a:rPr>
              <a:t>Phase 1</a:t>
            </a:r>
          </a:p>
          <a:p>
            <a:pPr eaLnBrk="1" hangingPunct="1"/>
            <a:r>
              <a:rPr lang="en-US" altLang="fr-FR" sz="1400" b="1">
                <a:solidFill>
                  <a:srgbClr val="75A6FF"/>
                </a:solidFill>
              </a:rPr>
              <a:t>Linear Accelerator</a:t>
            </a:r>
          </a:p>
          <a:p>
            <a:pPr eaLnBrk="1" hangingPunct="1"/>
            <a:r>
              <a:rPr lang="en-US" altLang="fr-FR" sz="1400" b="1">
                <a:solidFill>
                  <a:srgbClr val="75A6FF"/>
                </a:solidFill>
              </a:rPr>
              <a:t>Experimental Halls</a:t>
            </a:r>
          </a:p>
        </p:txBody>
      </p:sp>
      <p:sp>
        <p:nvSpPr>
          <p:cNvPr id="4103" name="ZoneTexte 31"/>
          <p:cNvSpPr txBox="1">
            <a:spLocks noChangeArrowheads="1"/>
          </p:cNvSpPr>
          <p:nvPr/>
        </p:nvSpPr>
        <p:spPr bwMode="auto">
          <a:xfrm>
            <a:off x="1135063" y="5539532"/>
            <a:ext cx="232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fr-FR" b="1">
                <a:solidFill>
                  <a:srgbClr val="FFC000"/>
                </a:solidFill>
              </a:rPr>
              <a:t>Phase 2</a:t>
            </a:r>
          </a:p>
          <a:p>
            <a:pPr eaLnBrk="1" hangingPunct="1"/>
            <a:r>
              <a:rPr lang="en-US" altLang="fr-FR" sz="1400" b="1">
                <a:solidFill>
                  <a:srgbClr val="FFC000"/>
                </a:solidFill>
              </a:rPr>
              <a:t>Exotic beams production</a:t>
            </a:r>
          </a:p>
          <a:p>
            <a:pPr eaLnBrk="1" hangingPunct="1"/>
            <a:r>
              <a:rPr lang="en-US" altLang="fr-FR" sz="1400" b="1">
                <a:solidFill>
                  <a:srgbClr val="FFC000"/>
                </a:solidFill>
              </a:rPr>
              <a:t>DESIR</a:t>
            </a:r>
          </a:p>
        </p:txBody>
      </p:sp>
      <p:sp>
        <p:nvSpPr>
          <p:cNvPr id="4104" name="Forme libre 33"/>
          <p:cNvSpPr>
            <a:spLocks/>
          </p:cNvSpPr>
          <p:nvPr/>
        </p:nvSpPr>
        <p:spPr bwMode="auto">
          <a:xfrm>
            <a:off x="5815013" y="3823444"/>
            <a:ext cx="2917825" cy="2844800"/>
          </a:xfrm>
          <a:custGeom>
            <a:avLst/>
            <a:gdLst>
              <a:gd name="T0" fmla="*/ 1103767 w 2918691"/>
              <a:gd name="T1" fmla="*/ 729672 h 2844800"/>
              <a:gd name="T2" fmla="*/ 2649044 w 2918691"/>
              <a:gd name="T3" fmla="*/ 0 h 2844800"/>
              <a:gd name="T4" fmla="*/ 2906591 w 2918691"/>
              <a:gd name="T5" fmla="*/ 1902688 h 2844800"/>
              <a:gd name="T6" fmla="*/ 1223345 w 2918691"/>
              <a:gd name="T7" fmla="*/ 2844800 h 2844800"/>
              <a:gd name="T8" fmla="*/ 0 w 2918691"/>
              <a:gd name="T9" fmla="*/ 480291 h 2844800"/>
              <a:gd name="T10" fmla="*/ 837024 w 2918691"/>
              <a:gd name="T11" fmla="*/ 147781 h 2844800"/>
              <a:gd name="T12" fmla="*/ 1103767 w 2918691"/>
              <a:gd name="T13" fmla="*/ 729672 h 2844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18691"/>
              <a:gd name="T22" fmla="*/ 0 h 2844800"/>
              <a:gd name="T23" fmla="*/ 2918691 w 2918691"/>
              <a:gd name="T24" fmla="*/ 2844800 h 28448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18691" h="2844800">
                <a:moveTo>
                  <a:pt x="1108363" y="729672"/>
                </a:moveTo>
                <a:lnTo>
                  <a:pt x="2660072" y="0"/>
                </a:lnTo>
                <a:lnTo>
                  <a:pt x="2918691" y="1902688"/>
                </a:lnTo>
                <a:lnTo>
                  <a:pt x="1228437" y="2844800"/>
                </a:lnTo>
                <a:lnTo>
                  <a:pt x="0" y="480291"/>
                </a:lnTo>
                <a:lnTo>
                  <a:pt x="840508" y="147781"/>
                </a:lnTo>
                <a:lnTo>
                  <a:pt x="1108363" y="729672"/>
                </a:lnTo>
                <a:close/>
              </a:path>
            </a:pathLst>
          </a:custGeom>
          <a:noFill/>
          <a:ln w="444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371475" y="1032718"/>
            <a:ext cx="8348663" cy="471488"/>
          </a:xfrm>
          <a:prstGeom prst="rect">
            <a:avLst/>
          </a:prstGeom>
          <a:solidFill>
            <a:srgbClr val="C1B9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fr-FR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Construction of the </a:t>
            </a:r>
            <a:r>
              <a:rPr lang="fr-FR" sz="24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accelerator</a:t>
            </a:r>
            <a:r>
              <a:rPr lang="fr-FR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fr-FR" sz="24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two</a:t>
            </a:r>
            <a:r>
              <a:rPr lang="fr-FR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phases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1560" y="188640"/>
            <a:ext cx="777686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SPIRAL 2</a:t>
            </a:r>
          </a:p>
        </p:txBody>
      </p:sp>
    </p:spTree>
    <p:extLst>
      <p:ext uri="{BB962C8B-B14F-4D97-AF65-F5344CB8AC3E}">
        <p14:creationId xmlns:p14="http://schemas.microsoft.com/office/powerpoint/2010/main" val="440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052513"/>
            <a:ext cx="8964612" cy="5224462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miter lim="800000"/>
            <a:headEnd/>
            <a:tailEnd/>
          </a:ln>
        </p:spPr>
      </p:pic>
      <p:sp>
        <p:nvSpPr>
          <p:cNvPr id="5123" name="AutoShape 13"/>
          <p:cNvSpPr>
            <a:spLocks/>
          </p:cNvSpPr>
          <p:nvPr/>
        </p:nvSpPr>
        <p:spPr bwMode="auto">
          <a:xfrm>
            <a:off x="2741613" y="3135313"/>
            <a:ext cx="2351087" cy="2557462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0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0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3268" y="13341"/>
                </a:moveTo>
                <a:cubicBezTo>
                  <a:pt x="1463" y="13341"/>
                  <a:pt x="0" y="13957"/>
                  <a:pt x="0" y="14718"/>
                </a:cubicBezTo>
                <a:lnTo>
                  <a:pt x="0" y="16782"/>
                </a:lnTo>
                <a:lnTo>
                  <a:pt x="0" y="20224"/>
                </a:lnTo>
                <a:cubicBezTo>
                  <a:pt x="0" y="20984"/>
                  <a:pt x="1463" y="21600"/>
                  <a:pt x="3268" y="21600"/>
                </a:cubicBezTo>
                <a:lnTo>
                  <a:pt x="11437" y="21600"/>
                </a:lnTo>
                <a:lnTo>
                  <a:pt x="16338" y="21600"/>
                </a:lnTo>
                <a:cubicBezTo>
                  <a:pt x="18143" y="21600"/>
                  <a:pt x="19606" y="20984"/>
                  <a:pt x="19606" y="20224"/>
                </a:cubicBezTo>
                <a:lnTo>
                  <a:pt x="19606" y="16782"/>
                </a:lnTo>
                <a:lnTo>
                  <a:pt x="19606" y="14718"/>
                </a:lnTo>
                <a:cubicBezTo>
                  <a:pt x="19606" y="13957"/>
                  <a:pt x="18143" y="13341"/>
                  <a:pt x="16338" y="13341"/>
                </a:cubicBezTo>
                <a:lnTo>
                  <a:pt x="21600" y="0"/>
                </a:lnTo>
                <a:lnTo>
                  <a:pt x="11437" y="13341"/>
                </a:lnTo>
                <a:lnTo>
                  <a:pt x="3268" y="13341"/>
                </a:lnTo>
                <a:close/>
                <a:moveTo>
                  <a:pt x="3268" y="13341"/>
                </a:moveTo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/>
              <a:t>C</a:t>
            </a:r>
          </a:p>
        </p:txBody>
      </p:sp>
      <p:sp>
        <p:nvSpPr>
          <p:cNvPr id="5124" name="Rectangle 14"/>
          <p:cNvSpPr>
            <a:spLocks/>
          </p:cNvSpPr>
          <p:nvPr/>
        </p:nvSpPr>
        <p:spPr bwMode="auto">
          <a:xfrm>
            <a:off x="2820988" y="4910138"/>
            <a:ext cx="20589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88091" bIns="38100" anchor="ctr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 b="1" dirty="0">
                <a:solidFill>
                  <a:srgbClr val="FFC000"/>
                </a:solidFill>
              </a:rPr>
              <a:t>Radioactive </a:t>
            </a:r>
            <a:r>
              <a:rPr lang="fr-FR" altLang="fr-FR" sz="1600" b="1" dirty="0" err="1">
                <a:solidFill>
                  <a:srgbClr val="FFC000"/>
                </a:solidFill>
              </a:rPr>
              <a:t>beams</a:t>
            </a:r>
            <a:r>
              <a:rPr lang="fr-FR" altLang="fr-FR" sz="1600" b="1" dirty="0">
                <a:solidFill>
                  <a:srgbClr val="FFC000"/>
                </a:solidFill>
              </a:rPr>
              <a:t> production building</a:t>
            </a:r>
          </a:p>
        </p:txBody>
      </p:sp>
      <p:sp>
        <p:nvSpPr>
          <p:cNvPr id="5125" name="AutoShape 15"/>
          <p:cNvSpPr>
            <a:spLocks/>
          </p:cNvSpPr>
          <p:nvPr/>
        </p:nvSpPr>
        <p:spPr bwMode="auto">
          <a:xfrm>
            <a:off x="631825" y="908050"/>
            <a:ext cx="2571750" cy="20701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0 h 21600"/>
              <a:gd name="T24" fmla="*/ 2147483647 w 21600"/>
              <a:gd name="T25" fmla="*/ 0 h 21600"/>
              <a:gd name="T26" fmla="*/ 2147483647 w 21600"/>
              <a:gd name="T27" fmla="*/ 0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3510" y="0"/>
                </a:moveTo>
                <a:cubicBezTo>
                  <a:pt x="1572" y="0"/>
                  <a:pt x="0" y="813"/>
                  <a:pt x="0" y="1815"/>
                </a:cubicBezTo>
                <a:lnTo>
                  <a:pt x="0" y="6353"/>
                </a:lnTo>
                <a:lnTo>
                  <a:pt x="0" y="9076"/>
                </a:lnTo>
                <a:cubicBezTo>
                  <a:pt x="0" y="10078"/>
                  <a:pt x="1572" y="10891"/>
                  <a:pt x="3510" y="10891"/>
                </a:cubicBezTo>
                <a:lnTo>
                  <a:pt x="12286" y="10891"/>
                </a:lnTo>
                <a:lnTo>
                  <a:pt x="21600" y="21600"/>
                </a:lnTo>
                <a:lnTo>
                  <a:pt x="17551" y="10891"/>
                </a:lnTo>
                <a:cubicBezTo>
                  <a:pt x="19490" y="10891"/>
                  <a:pt x="21062" y="10078"/>
                  <a:pt x="21062" y="9076"/>
                </a:cubicBezTo>
                <a:lnTo>
                  <a:pt x="21062" y="6353"/>
                </a:lnTo>
                <a:lnTo>
                  <a:pt x="21062" y="1815"/>
                </a:lnTo>
                <a:cubicBezTo>
                  <a:pt x="21062" y="813"/>
                  <a:pt x="19490" y="0"/>
                  <a:pt x="17551" y="0"/>
                </a:cubicBezTo>
                <a:lnTo>
                  <a:pt x="12286" y="0"/>
                </a:lnTo>
                <a:lnTo>
                  <a:pt x="3510" y="0"/>
                </a:lnTo>
                <a:close/>
                <a:moveTo>
                  <a:pt x="3510" y="0"/>
                </a:moveTo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26" name="Rectangle 16"/>
          <p:cNvSpPr>
            <a:spLocks/>
          </p:cNvSpPr>
          <p:nvPr/>
        </p:nvSpPr>
        <p:spPr bwMode="auto">
          <a:xfrm>
            <a:off x="719138" y="1241425"/>
            <a:ext cx="8334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88091" bIns="38100" anchor="ctr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800" b="1" u="sng" dirty="0">
                <a:solidFill>
                  <a:srgbClr val="75A6FF"/>
                </a:solidFill>
              </a:rPr>
              <a:t>LINAC</a:t>
            </a:r>
          </a:p>
        </p:txBody>
      </p:sp>
      <p:sp>
        <p:nvSpPr>
          <p:cNvPr id="5127" name="AutoShape 13"/>
          <p:cNvSpPr>
            <a:spLocks/>
          </p:cNvSpPr>
          <p:nvPr/>
        </p:nvSpPr>
        <p:spPr bwMode="auto">
          <a:xfrm>
            <a:off x="6084888" y="2708275"/>
            <a:ext cx="2590800" cy="187325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0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0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3268" y="13341"/>
                </a:moveTo>
                <a:cubicBezTo>
                  <a:pt x="1463" y="13341"/>
                  <a:pt x="0" y="13957"/>
                  <a:pt x="0" y="14718"/>
                </a:cubicBezTo>
                <a:lnTo>
                  <a:pt x="0" y="16782"/>
                </a:lnTo>
                <a:lnTo>
                  <a:pt x="0" y="20224"/>
                </a:lnTo>
                <a:cubicBezTo>
                  <a:pt x="0" y="20984"/>
                  <a:pt x="1463" y="21600"/>
                  <a:pt x="3268" y="21600"/>
                </a:cubicBezTo>
                <a:lnTo>
                  <a:pt x="11437" y="21600"/>
                </a:lnTo>
                <a:lnTo>
                  <a:pt x="16338" y="21600"/>
                </a:lnTo>
                <a:cubicBezTo>
                  <a:pt x="18143" y="21600"/>
                  <a:pt x="19606" y="20984"/>
                  <a:pt x="19606" y="20224"/>
                </a:cubicBezTo>
                <a:lnTo>
                  <a:pt x="19606" y="16782"/>
                </a:lnTo>
                <a:lnTo>
                  <a:pt x="19606" y="14718"/>
                </a:lnTo>
                <a:cubicBezTo>
                  <a:pt x="19606" y="13957"/>
                  <a:pt x="18143" y="13341"/>
                  <a:pt x="16338" y="13341"/>
                </a:cubicBezTo>
                <a:lnTo>
                  <a:pt x="21600" y="0"/>
                </a:lnTo>
                <a:lnTo>
                  <a:pt x="11437" y="13341"/>
                </a:lnTo>
                <a:lnTo>
                  <a:pt x="3268" y="13341"/>
                </a:lnTo>
                <a:close/>
                <a:moveTo>
                  <a:pt x="3268" y="13341"/>
                </a:moveTo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/>
              <a:t>C</a:t>
            </a:r>
          </a:p>
        </p:txBody>
      </p:sp>
      <p:sp>
        <p:nvSpPr>
          <p:cNvPr id="5128" name="Rectangle 14"/>
          <p:cNvSpPr>
            <a:spLocks/>
          </p:cNvSpPr>
          <p:nvPr/>
        </p:nvSpPr>
        <p:spPr bwMode="auto">
          <a:xfrm>
            <a:off x="6227763" y="4029075"/>
            <a:ext cx="21605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88091" bIns="38100" anchor="ctr">
            <a:spAutoFit/>
          </a:bodyPr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fr-FR" sz="2000" b="1">
                <a:solidFill>
                  <a:srgbClr val="800000"/>
                </a:solidFill>
              </a:rPr>
              <a:t>Existing GANIL</a:t>
            </a:r>
          </a:p>
        </p:txBody>
      </p:sp>
    </p:spTree>
    <p:extLst>
      <p:ext uri="{BB962C8B-B14F-4D97-AF65-F5344CB8AC3E}">
        <p14:creationId xmlns:p14="http://schemas.microsoft.com/office/powerpoint/2010/main" val="11213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98" y="1035323"/>
            <a:ext cx="7385050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4"/>
          <p:cNvSpPr txBox="1">
            <a:spLocks noChangeArrowheads="1"/>
          </p:cNvSpPr>
          <p:nvPr/>
        </p:nvSpPr>
        <p:spPr bwMode="auto">
          <a:xfrm>
            <a:off x="1187624" y="-99392"/>
            <a:ext cx="7272808" cy="103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2800" b="1" dirty="0">
                <a:solidFill>
                  <a:schemeClr val="bg1"/>
                </a:solidFill>
              </a:rPr>
              <a:t>The </a:t>
            </a:r>
            <a:r>
              <a:rPr lang="fr-FR" altLang="fr-FR" sz="2800" b="1" dirty="0" err="1">
                <a:solidFill>
                  <a:schemeClr val="bg1"/>
                </a:solidFill>
              </a:rPr>
              <a:t>Irfu</a:t>
            </a:r>
            <a:r>
              <a:rPr lang="fr-FR" altLang="fr-FR" sz="2800" b="1" dirty="0">
                <a:solidFill>
                  <a:schemeClr val="bg1"/>
                </a:solidFill>
              </a:rPr>
              <a:t> </a:t>
            </a:r>
            <a:r>
              <a:rPr lang="fr-FR" altLang="fr-FR" sz="2800" b="1" dirty="0" err="1">
                <a:solidFill>
                  <a:schemeClr val="bg1"/>
                </a:solidFill>
              </a:rPr>
              <a:t>workpakages</a:t>
            </a:r>
            <a:r>
              <a:rPr lang="fr-FR" altLang="fr-FR" sz="2800" b="1" dirty="0">
                <a:solidFill>
                  <a:schemeClr val="bg1"/>
                </a:solidFill>
              </a:rPr>
              <a:t> for the </a:t>
            </a:r>
            <a:r>
              <a:rPr lang="fr-FR" altLang="fr-FR" sz="2800" b="1" dirty="0" err="1">
                <a:solidFill>
                  <a:schemeClr val="bg1"/>
                </a:solidFill>
              </a:rPr>
              <a:t>accelerator</a:t>
            </a:r>
            <a:endParaRPr lang="fr-FR" altLang="fr-FR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er 27"/>
          <p:cNvGrpSpPr>
            <a:grpSpLocks/>
          </p:cNvGrpSpPr>
          <p:nvPr/>
        </p:nvGrpSpPr>
        <p:grpSpPr bwMode="auto">
          <a:xfrm>
            <a:off x="324048" y="4938985"/>
            <a:ext cx="1920875" cy="1730375"/>
            <a:chOff x="107950" y="4562475"/>
            <a:chExt cx="1920875" cy="1730375"/>
          </a:xfrm>
        </p:grpSpPr>
        <p:sp>
          <p:nvSpPr>
            <p:cNvPr id="7207" name="ZoneTexte 8"/>
            <p:cNvSpPr txBox="1">
              <a:spLocks noChangeArrowheads="1"/>
            </p:cNvSpPr>
            <p:nvPr/>
          </p:nvSpPr>
          <p:spPr bwMode="auto">
            <a:xfrm>
              <a:off x="107950" y="5205413"/>
              <a:ext cx="1304925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fr-FR" sz="1000" dirty="0" err="1"/>
                <a:t>Mechanics</a:t>
              </a:r>
              <a:r>
                <a:rPr lang="fr-FR" altLang="fr-FR" sz="1000" dirty="0"/>
                <a:t> </a:t>
              </a:r>
              <a:r>
                <a:rPr lang="fr-FR" altLang="fr-FR" sz="1000" dirty="0" err="1"/>
                <a:t>integration</a:t>
              </a:r>
              <a:r>
                <a:rPr lang="fr-FR" altLang="fr-FR" sz="1000" dirty="0"/>
                <a:t>,  </a:t>
              </a:r>
              <a:r>
                <a:rPr lang="fr-FR" altLang="fr-FR" sz="1000" dirty="0" err="1"/>
                <a:t>slits</a:t>
              </a:r>
              <a:r>
                <a:rPr lang="fr-FR" altLang="fr-FR" sz="1000" dirty="0"/>
                <a:t>, CC, instrumentation / </a:t>
              </a:r>
              <a:r>
                <a:rPr lang="fr-FR" altLang="fr-FR" sz="1000" dirty="0" err="1"/>
                <a:t>automatisms</a:t>
              </a:r>
              <a:r>
                <a:rPr lang="fr-FR" altLang="fr-FR" sz="1000" dirty="0"/>
                <a:t> LEBT1</a:t>
              </a:r>
            </a:p>
          </p:txBody>
        </p:sp>
        <p:sp>
          <p:nvSpPr>
            <p:cNvPr id="7208" name="Ellipse 5"/>
            <p:cNvSpPr>
              <a:spLocks noChangeArrowheads="1"/>
            </p:cNvSpPr>
            <p:nvPr/>
          </p:nvSpPr>
          <p:spPr bwMode="auto">
            <a:xfrm rot="-4440426">
              <a:off x="762794" y="5026819"/>
              <a:ext cx="1730375" cy="801687"/>
            </a:xfrm>
            <a:prstGeom prst="ellipse">
              <a:avLst/>
            </a:prstGeom>
            <a:noFill/>
            <a:ln w="28575">
              <a:solidFill>
                <a:srgbClr val="FFB3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fr-FR" altLang="fr-FR"/>
            </a:p>
          </p:txBody>
        </p:sp>
      </p:grpSp>
      <p:grpSp>
        <p:nvGrpSpPr>
          <p:cNvPr id="3" name="Grouper 33"/>
          <p:cNvGrpSpPr>
            <a:grpSpLocks/>
          </p:cNvGrpSpPr>
          <p:nvPr/>
        </p:nvGrpSpPr>
        <p:grpSpPr bwMode="auto">
          <a:xfrm>
            <a:off x="1559123" y="3381648"/>
            <a:ext cx="2019300" cy="1265237"/>
            <a:chOff x="1343236" y="3004820"/>
            <a:chExt cx="2019089" cy="1265555"/>
          </a:xfrm>
        </p:grpSpPr>
        <p:grpSp>
          <p:nvGrpSpPr>
            <p:cNvPr id="7203" name="Grouper 34"/>
            <p:cNvGrpSpPr>
              <a:grpSpLocks/>
            </p:cNvGrpSpPr>
            <p:nvPr/>
          </p:nvGrpSpPr>
          <p:grpSpPr bwMode="auto">
            <a:xfrm>
              <a:off x="2359025" y="3430588"/>
              <a:ext cx="1003300" cy="839787"/>
              <a:chOff x="2358313" y="3430363"/>
              <a:chExt cx="1004440" cy="839709"/>
            </a:xfrm>
          </p:grpSpPr>
          <p:sp>
            <p:nvSpPr>
              <p:cNvPr id="7205" name="Ellipse 4"/>
              <p:cNvSpPr>
                <a:spLocks noChangeArrowheads="1"/>
              </p:cNvSpPr>
              <p:nvPr/>
            </p:nvSpPr>
            <p:spPr bwMode="auto">
              <a:xfrm rot="-2017317">
                <a:off x="2605593" y="3670587"/>
                <a:ext cx="757160" cy="599485"/>
              </a:xfrm>
              <a:prstGeom prst="ellips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fr-FR" altLang="fr-FR"/>
              </a:p>
            </p:txBody>
          </p:sp>
          <p:sp>
            <p:nvSpPr>
              <p:cNvPr id="7206" name="ZoneTexte 31"/>
              <p:cNvSpPr txBox="1">
                <a:spLocks noChangeArrowheads="1"/>
              </p:cNvSpPr>
              <p:nvPr/>
            </p:nvSpPr>
            <p:spPr bwMode="auto">
              <a:xfrm>
                <a:off x="2358313" y="3430363"/>
                <a:ext cx="47878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000"/>
                  <a:t>RFQ</a:t>
                </a:r>
              </a:p>
            </p:txBody>
          </p:sp>
        </p:grpSp>
        <p:pic>
          <p:nvPicPr>
            <p:cNvPr id="29" name="Picture 7" descr="\\dapnia\data\users\Opiquet_pub\TR5_SPIRAL2\Zeiss\IMG_1019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3236" y="3004820"/>
              <a:ext cx="1066689" cy="80030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r 36"/>
          <p:cNvGrpSpPr>
            <a:grpSpLocks/>
          </p:cNvGrpSpPr>
          <p:nvPr/>
        </p:nvGrpSpPr>
        <p:grpSpPr bwMode="auto">
          <a:xfrm>
            <a:off x="1808361" y="4310335"/>
            <a:ext cx="4772025" cy="2300288"/>
            <a:chOff x="1592263" y="3933825"/>
            <a:chExt cx="4771496" cy="2301058"/>
          </a:xfrm>
        </p:grpSpPr>
        <p:grpSp>
          <p:nvGrpSpPr>
            <p:cNvPr id="7197" name="Grouper 43"/>
            <p:cNvGrpSpPr>
              <a:grpSpLocks/>
            </p:cNvGrpSpPr>
            <p:nvPr/>
          </p:nvGrpSpPr>
          <p:grpSpPr bwMode="auto">
            <a:xfrm>
              <a:off x="1592263" y="3933825"/>
              <a:ext cx="3033712" cy="1925893"/>
              <a:chOff x="1592036" y="3934050"/>
              <a:chExt cx="3033965" cy="1925470"/>
            </a:xfrm>
          </p:grpSpPr>
          <p:grpSp>
            <p:nvGrpSpPr>
              <p:cNvPr id="7199" name="Grouper 33"/>
              <p:cNvGrpSpPr>
                <a:grpSpLocks/>
              </p:cNvGrpSpPr>
              <p:nvPr/>
            </p:nvGrpSpPr>
            <p:grpSpPr bwMode="auto">
              <a:xfrm>
                <a:off x="1774481" y="4099550"/>
                <a:ext cx="2851520" cy="1759970"/>
                <a:chOff x="1774481" y="4099550"/>
                <a:chExt cx="2851520" cy="1759970"/>
              </a:xfrm>
            </p:grpSpPr>
            <p:sp>
              <p:nvSpPr>
                <p:cNvPr id="7201" name="Ellipse 3"/>
                <p:cNvSpPr>
                  <a:spLocks noChangeArrowheads="1"/>
                </p:cNvSpPr>
                <p:nvPr/>
              </p:nvSpPr>
              <p:spPr bwMode="auto">
                <a:xfrm rot="-2017317">
                  <a:off x="1774481" y="4099550"/>
                  <a:ext cx="1144153" cy="1174234"/>
                </a:xfrm>
                <a:prstGeom prst="ellips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</a:pPr>
                  <a:endParaRPr lang="fr-FR" altLang="fr-FR"/>
                </a:p>
              </p:txBody>
            </p:sp>
            <p:sp>
              <p:nvSpPr>
                <p:cNvPr id="7202" name="ZoneTexte 26"/>
                <p:cNvSpPr txBox="1">
                  <a:spLocks noChangeArrowheads="1"/>
                </p:cNvSpPr>
                <p:nvPr/>
              </p:nvSpPr>
              <p:spPr bwMode="auto">
                <a:xfrm>
                  <a:off x="2718580" y="4997647"/>
                  <a:ext cx="1907421" cy="8618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rgbClr val="5F5F5F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fr-FR" altLang="fr-FR" sz="1000"/>
                    <a:t>deuterons/protons source,  Mechanics integration, slits, CC, instrumentation / automatisms,  integration and tests of  LEBT2 - LEBTC</a:t>
                  </a:r>
                </a:p>
              </p:txBody>
            </p:sp>
          </p:grpSp>
          <p:sp>
            <p:nvSpPr>
              <p:cNvPr id="7200" name="ZoneTexte 39"/>
              <p:cNvSpPr txBox="1">
                <a:spLocks noChangeArrowheads="1"/>
              </p:cNvSpPr>
              <p:nvPr/>
            </p:nvSpPr>
            <p:spPr bwMode="auto">
              <a:xfrm>
                <a:off x="1592036" y="3934050"/>
                <a:ext cx="659405" cy="2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000"/>
                  <a:t>LEBT</a:t>
                </a:r>
              </a:p>
            </p:txBody>
          </p:sp>
        </p:grpSp>
        <p:pic>
          <p:nvPicPr>
            <p:cNvPr id="30" name="Picture 2" descr="M:\Documents GANIL\Projet SPIRAL 2 (construction)\injecteur\tests inj Saclay\photos inj saclay\photos saclay 25 08 2011\P1050210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81194" y="4897761"/>
              <a:ext cx="1782565" cy="13371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r 35"/>
          <p:cNvGrpSpPr>
            <a:grpSpLocks/>
          </p:cNvGrpSpPr>
          <p:nvPr/>
        </p:nvGrpSpPr>
        <p:grpSpPr bwMode="auto">
          <a:xfrm>
            <a:off x="3548261" y="2205310"/>
            <a:ext cx="3314700" cy="2803525"/>
            <a:chOff x="3332163" y="1828800"/>
            <a:chExt cx="3314700" cy="2803894"/>
          </a:xfrm>
        </p:grpSpPr>
        <p:grpSp>
          <p:nvGrpSpPr>
            <p:cNvPr id="7189" name="Grouper 37"/>
            <p:cNvGrpSpPr>
              <a:grpSpLocks/>
            </p:cNvGrpSpPr>
            <p:nvPr/>
          </p:nvGrpSpPr>
          <p:grpSpPr bwMode="auto">
            <a:xfrm>
              <a:off x="3332163" y="1828800"/>
              <a:ext cx="3314700" cy="2512032"/>
              <a:chOff x="3332463" y="1828500"/>
              <a:chExt cx="3314448" cy="2513062"/>
            </a:xfrm>
          </p:grpSpPr>
          <p:sp>
            <p:nvSpPr>
              <p:cNvPr id="7191" name="ZoneTexte 6"/>
              <p:cNvSpPr txBox="1">
                <a:spLocks noChangeArrowheads="1"/>
              </p:cNvSpPr>
              <p:nvPr/>
            </p:nvSpPr>
            <p:spPr bwMode="auto">
              <a:xfrm rot="-2159798">
                <a:off x="4313462" y="4019706"/>
                <a:ext cx="1690413" cy="246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000"/>
                  <a:t>Low Level RF electronics</a:t>
                </a:r>
              </a:p>
            </p:txBody>
          </p:sp>
          <p:cxnSp>
            <p:nvCxnSpPr>
              <p:cNvPr id="7192" name="Connecteur droit avec flèche 10"/>
              <p:cNvCxnSpPr>
                <a:cxnSpLocks noChangeShapeType="1"/>
              </p:cNvCxnSpPr>
              <p:nvPr/>
            </p:nvCxnSpPr>
            <p:spPr bwMode="auto">
              <a:xfrm rot="10800000">
                <a:off x="3332463" y="4125387"/>
                <a:ext cx="1125829" cy="21617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93" name="Connecteur droit avec flèche 11"/>
              <p:cNvCxnSpPr>
                <a:cxnSpLocks noChangeShapeType="1"/>
              </p:cNvCxnSpPr>
              <p:nvPr/>
            </p:nvCxnSpPr>
            <p:spPr bwMode="auto">
              <a:xfrm rot="16200000" flipV="1">
                <a:off x="4376479" y="3557208"/>
                <a:ext cx="874440" cy="17183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94" name="Connecteur droit avec flèche 13"/>
              <p:cNvCxnSpPr>
                <a:cxnSpLocks noChangeShapeType="1"/>
              </p:cNvCxnSpPr>
              <p:nvPr/>
            </p:nvCxnSpPr>
            <p:spPr bwMode="auto">
              <a:xfrm rot="10800000">
                <a:off x="3719747" y="3557918"/>
                <a:ext cx="1012491" cy="61629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95" name="Connecteur droit avec flèche 1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15849" y="2985961"/>
                <a:ext cx="1468204" cy="32424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96" name="Connecteur droit avec flèche 4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998607" y="2233882"/>
                <a:ext cx="2053685" cy="12429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31" name="Picture 21" descr="Photo 012"/>
            <p:cNvPicPr>
              <a:picLocks noChangeAspect="1" noChangeArrowheads="1"/>
            </p:cNvPicPr>
            <p:nvPr/>
          </p:nvPicPr>
          <p:blipFill>
            <a:blip r:embed="rId5"/>
            <a:srcRect l="1926" t="3447" r="9189" b="6335"/>
            <a:stretch>
              <a:fillRect/>
            </a:stretch>
          </p:blipFill>
          <p:spPr bwMode="auto">
            <a:xfrm rot="-7680183">
              <a:off x="5276017" y="3925423"/>
              <a:ext cx="601741" cy="812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r 34"/>
          <p:cNvGrpSpPr>
            <a:grpSpLocks/>
          </p:cNvGrpSpPr>
          <p:nvPr/>
        </p:nvGrpSpPr>
        <p:grpSpPr bwMode="auto">
          <a:xfrm>
            <a:off x="3757811" y="1316310"/>
            <a:ext cx="1689100" cy="2206625"/>
            <a:chOff x="3541884" y="940517"/>
            <a:chExt cx="1688929" cy="2205908"/>
          </a:xfrm>
        </p:grpSpPr>
        <p:grpSp>
          <p:nvGrpSpPr>
            <p:cNvPr id="7185" name="Grouper 35"/>
            <p:cNvGrpSpPr>
              <a:grpSpLocks/>
            </p:cNvGrpSpPr>
            <p:nvPr/>
          </p:nvGrpSpPr>
          <p:grpSpPr bwMode="auto">
            <a:xfrm>
              <a:off x="3590925" y="2141538"/>
              <a:ext cx="1639888" cy="1004887"/>
              <a:chOff x="3591511" y="2141579"/>
              <a:chExt cx="1639974" cy="1004370"/>
            </a:xfrm>
          </p:grpSpPr>
          <p:sp>
            <p:nvSpPr>
              <p:cNvPr id="7187" name="Ellipse 5"/>
              <p:cNvSpPr>
                <a:spLocks noChangeArrowheads="1"/>
              </p:cNvSpPr>
              <p:nvPr/>
            </p:nvSpPr>
            <p:spPr bwMode="auto">
              <a:xfrm rot="-2017317">
                <a:off x="3702849" y="2546464"/>
                <a:ext cx="1528636" cy="599485"/>
              </a:xfrm>
              <a:prstGeom prst="ellips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fr-FR" altLang="fr-FR"/>
              </a:p>
            </p:txBody>
          </p:sp>
          <p:sp>
            <p:nvSpPr>
              <p:cNvPr id="7188" name="ZoneTexte 30"/>
              <p:cNvSpPr txBox="1">
                <a:spLocks noChangeArrowheads="1"/>
              </p:cNvSpPr>
              <p:nvPr/>
            </p:nvSpPr>
            <p:spPr bwMode="auto">
              <a:xfrm>
                <a:off x="3591511" y="2141579"/>
                <a:ext cx="1116825" cy="399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000">
                    <a:latin typeface="Symbol" pitchFamily="18" charset="2"/>
                  </a:rPr>
                  <a:t>b</a:t>
                </a:r>
                <a:r>
                  <a:rPr lang="fr-FR" altLang="fr-FR" sz="1000"/>
                  <a:t>=0.07 « A » </a:t>
                </a:r>
              </a:p>
              <a:p>
                <a:pPr eaLnBrk="1" hangingPunct="1"/>
                <a:r>
                  <a:rPr lang="fr-FR" altLang="fr-FR" sz="1000"/>
                  <a:t>cryomodules</a:t>
                </a:r>
              </a:p>
            </p:txBody>
          </p:sp>
        </p:grpSp>
        <p:pic>
          <p:nvPicPr>
            <p:cNvPr id="32" name="Image 31" descr="CMA.jpg"/>
            <p:cNvPicPr>
              <a:picLocks noChangeAspect="1"/>
            </p:cNvPicPr>
            <p:nvPr/>
          </p:nvPicPr>
          <p:blipFill>
            <a:blip r:embed="rId6"/>
            <a:srcRect l="31667" r="12334"/>
            <a:stretch>
              <a:fillRect/>
            </a:stretch>
          </p:blipFill>
          <p:spPr bwMode="auto">
            <a:xfrm>
              <a:off x="3541884" y="940517"/>
              <a:ext cx="1233362" cy="12378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r 40"/>
          <p:cNvGrpSpPr>
            <a:grpSpLocks/>
          </p:cNvGrpSpPr>
          <p:nvPr/>
        </p:nvGrpSpPr>
        <p:grpSpPr bwMode="auto">
          <a:xfrm>
            <a:off x="2371923" y="1965598"/>
            <a:ext cx="1314450" cy="1873250"/>
            <a:chOff x="2155467" y="1589159"/>
            <a:chExt cx="1314414" cy="1873668"/>
          </a:xfrm>
        </p:grpSpPr>
        <p:grpSp>
          <p:nvGrpSpPr>
            <p:cNvPr id="7181" name="Grouper 36"/>
            <p:cNvGrpSpPr>
              <a:grpSpLocks/>
            </p:cNvGrpSpPr>
            <p:nvPr/>
          </p:nvGrpSpPr>
          <p:grpSpPr bwMode="auto">
            <a:xfrm>
              <a:off x="2155467" y="2246226"/>
              <a:ext cx="1314414" cy="1216601"/>
              <a:chOff x="2020765" y="2711895"/>
              <a:chExt cx="1410768" cy="728927"/>
            </a:xfrm>
          </p:grpSpPr>
          <p:sp>
            <p:nvSpPr>
              <p:cNvPr id="7183" name="ZoneTexte 7"/>
              <p:cNvSpPr txBox="1">
                <a:spLocks noChangeArrowheads="1"/>
              </p:cNvSpPr>
              <p:nvPr/>
            </p:nvSpPr>
            <p:spPr bwMode="auto">
              <a:xfrm>
                <a:off x="2020765" y="2711895"/>
                <a:ext cx="1116825" cy="147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5F5F5F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altLang="fr-FR" sz="1000"/>
                  <a:t>MEBT slits</a:t>
                </a:r>
              </a:p>
            </p:txBody>
          </p:sp>
          <p:cxnSp>
            <p:nvCxnSpPr>
              <p:cNvPr id="7184" name="Connecteur droit avec flèche 23"/>
              <p:cNvCxnSpPr>
                <a:cxnSpLocks noChangeShapeType="1"/>
              </p:cNvCxnSpPr>
              <p:nvPr/>
            </p:nvCxnSpPr>
            <p:spPr bwMode="auto">
              <a:xfrm>
                <a:off x="2566895" y="2900379"/>
                <a:ext cx="864638" cy="54044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rcRect l="40147" t="32013" r="38700" b="38631"/>
            <a:stretch>
              <a:fillRect/>
            </a:stretch>
          </p:blipFill>
          <p:spPr>
            <a:xfrm rot="5400000">
              <a:off x="2255432" y="1575268"/>
              <a:ext cx="680074" cy="7078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grpSp>
        <p:nvGrpSpPr>
          <p:cNvPr id="14" name="Grouper 39"/>
          <p:cNvGrpSpPr>
            <a:grpSpLocks/>
          </p:cNvGrpSpPr>
          <p:nvPr/>
        </p:nvGrpSpPr>
        <p:grpSpPr bwMode="auto">
          <a:xfrm>
            <a:off x="608211" y="1181373"/>
            <a:ext cx="1654175" cy="1598612"/>
            <a:chOff x="338015" y="805408"/>
            <a:chExt cx="1345249" cy="1299377"/>
          </a:xfrm>
        </p:grpSpPr>
        <p:sp>
          <p:nvSpPr>
            <p:cNvPr id="7179" name="ZoneTexte 32"/>
            <p:cNvSpPr txBox="1">
              <a:spLocks noChangeArrowheads="1"/>
            </p:cNvSpPr>
            <p:nvPr/>
          </p:nvSpPr>
          <p:spPr bwMode="auto">
            <a:xfrm>
              <a:off x="338015" y="1904601"/>
              <a:ext cx="1243951" cy="200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fr-FR" sz="1000"/>
                <a:t>Beam dynamics studies</a:t>
              </a:r>
            </a:p>
          </p:txBody>
        </p:sp>
        <p:pic>
          <p:nvPicPr>
            <p:cNvPr id="718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0"/>
            <a:stretch>
              <a:fillRect/>
            </a:stretch>
          </p:blipFill>
          <p:spPr bwMode="auto">
            <a:xfrm>
              <a:off x="444145" y="805408"/>
              <a:ext cx="1239119" cy="106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57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1972171" y="116632"/>
            <a:ext cx="5408141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20000"/>
              </a:spcBef>
              <a:defRPr/>
            </a:pPr>
            <a:r>
              <a:rPr lang="fr-FR" sz="2400" b="1" dirty="0" smtClean="0">
                <a:solidFill>
                  <a:srgbClr val="92D050"/>
                </a:solidFill>
                <a:latin typeface="Comic Sans MS" pitchFamily="66" charset="0"/>
              </a:rPr>
              <a:t>Livraison de l’injecteur SPIRAL 2</a:t>
            </a:r>
          </a:p>
        </p:txBody>
      </p:sp>
      <p:pic>
        <p:nvPicPr>
          <p:cNvPr id="4" name="Image 3" descr="\\Dapdc5\Manip\Iphi-Rfq2\SPIRAL2 PROJET\DOCUMENTS\PROCEDURE DEMONTAGE GRENOBLE-SACLAY_REMONTAGE GANIL\DOSSIER POUR TRANSPORT\3° TRANSPORT SACLAY-GANIL\PHOTOS DEPART SACLAY\IMGP99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196752"/>
            <a:ext cx="7532885" cy="525658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92100" dist="215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831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0402" name="Picture 2" descr="C:\Users\NA090539\Desktop\SPIRAL 2 2014\Six_CMA_14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1426" name="Picture 2" descr="C:\Users\NA090539\Desktop\SPIRAL 2 2014\RFQ_140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899592" y="0"/>
            <a:ext cx="7642299" cy="954107"/>
          </a:xfrm>
          <a:prstGeom prst="rect">
            <a:avLst/>
          </a:prstGeom>
          <a:noFill/>
          <a:ln w="38100"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Participation in the construction of accelerators in Europe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8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5569075" y="1618276"/>
            <a:ext cx="1001151" cy="0"/>
          </a:xfrm>
          <a:prstGeom prst="line">
            <a:avLst/>
          </a:prstGeom>
          <a:ln w="15875">
            <a:solidFill>
              <a:srgbClr val="7D6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4001715" y="2979532"/>
            <a:ext cx="1001151" cy="0"/>
          </a:xfrm>
          <a:prstGeom prst="line">
            <a:avLst/>
          </a:prstGeom>
          <a:ln w="15875">
            <a:solidFill>
              <a:srgbClr val="7D6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necteur droit 10"/>
          <p:cNvCxnSpPr>
            <a:stCxn id="25" idx="1"/>
            <a:endCxn id="29" idx="3"/>
          </p:cNvCxnSpPr>
          <p:nvPr/>
        </p:nvCxnSpPr>
        <p:spPr>
          <a:xfrm flipH="1">
            <a:off x="4034745" y="6057731"/>
            <a:ext cx="1001151" cy="0"/>
          </a:xfrm>
          <a:prstGeom prst="line">
            <a:avLst/>
          </a:prstGeom>
          <a:ln w="15875">
            <a:solidFill>
              <a:srgbClr val="7D6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18" idx="1"/>
            <a:endCxn id="20" idx="3"/>
          </p:cNvCxnSpPr>
          <p:nvPr/>
        </p:nvCxnSpPr>
        <p:spPr>
          <a:xfrm flipH="1">
            <a:off x="4031324" y="4349581"/>
            <a:ext cx="1001151" cy="0"/>
          </a:xfrm>
          <a:prstGeom prst="line">
            <a:avLst/>
          </a:prstGeom>
          <a:ln w="15875">
            <a:solidFill>
              <a:srgbClr val="7D6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32" idx="1"/>
            <a:endCxn id="35" idx="3"/>
          </p:cNvCxnSpPr>
          <p:nvPr/>
        </p:nvCxnSpPr>
        <p:spPr>
          <a:xfrm flipH="1" flipV="1">
            <a:off x="4031324" y="5198946"/>
            <a:ext cx="1001151" cy="9503"/>
          </a:xfrm>
          <a:prstGeom prst="line">
            <a:avLst/>
          </a:prstGeom>
          <a:ln w="15875">
            <a:solidFill>
              <a:srgbClr val="7D6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endCxn id="38" idx="2"/>
          </p:cNvCxnSpPr>
          <p:nvPr/>
        </p:nvCxnSpPr>
        <p:spPr>
          <a:xfrm flipH="1" flipV="1">
            <a:off x="4524104" y="2127417"/>
            <a:ext cx="15755" cy="4089801"/>
          </a:xfrm>
          <a:prstGeom prst="line">
            <a:avLst/>
          </a:prstGeom>
          <a:ln w="19050">
            <a:solidFill>
              <a:srgbClr val="7D6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971600" y="3953976"/>
            <a:ext cx="7173351" cy="791210"/>
            <a:chOff x="1067435" y="3534093"/>
            <a:chExt cx="7771130" cy="791210"/>
          </a:xfrm>
        </p:grpSpPr>
        <p:grpSp>
          <p:nvGrpSpPr>
            <p:cNvPr id="16" name="Groupe 15"/>
            <p:cNvGrpSpPr/>
            <p:nvPr/>
          </p:nvGrpSpPr>
          <p:grpSpPr>
            <a:xfrm>
              <a:off x="1067435" y="3534093"/>
              <a:ext cx="3314700" cy="791210"/>
              <a:chOff x="0" y="0"/>
              <a:chExt cx="3315574" cy="791845"/>
            </a:xfrm>
          </p:grpSpPr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1155939" y="0"/>
                <a:ext cx="2159635" cy="791845"/>
              </a:xfrm>
              <a:prstGeom prst="flowChartAlternateProcess">
                <a:avLst/>
              </a:prstGeom>
              <a:gradFill rotWithShape="1">
                <a:gsLst>
                  <a:gs pos="50000">
                    <a:srgbClr val="FFFF00"/>
                  </a:gs>
                  <a:gs pos="100000">
                    <a:srgbClr val="C2C2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36000" tIns="0" rIns="36000" bIns="0" anchor="ctr"/>
              <a:lstStyle/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b="1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SAp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9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Astrophysics and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9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Space Technologies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Anne </a:t>
                </a:r>
                <a:r>
                  <a:rPr lang="en-US" sz="1000" b="1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Decourchelle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i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Dep. Head: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 Michel Talvard</a:t>
                </a:r>
                <a:endParaRPr lang="en-US" sz="1000" dirty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</p:txBody>
          </p:sp>
          <p:pic>
            <p:nvPicPr>
              <p:cNvPr id="21" name="Picture 24" descr="p25983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25879"/>
                <a:ext cx="1078302" cy="750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" name="Groupe 16"/>
            <p:cNvGrpSpPr/>
            <p:nvPr/>
          </p:nvGrpSpPr>
          <p:grpSpPr>
            <a:xfrm>
              <a:off x="5466715" y="3534093"/>
              <a:ext cx="3371850" cy="791210"/>
              <a:chOff x="0" y="0"/>
              <a:chExt cx="3372928" cy="791845"/>
            </a:xfrm>
          </p:grpSpPr>
          <p:sp>
            <p:nvSpPr>
              <p:cNvPr id="18" name="AutoShap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59635" cy="791845"/>
              </a:xfrm>
              <a:prstGeom prst="flowChartAlternateProcess">
                <a:avLst/>
              </a:prstGeom>
              <a:gradFill rotWithShape="1">
                <a:gsLst>
                  <a:gs pos="50000">
                    <a:srgbClr val="FFFF00"/>
                  </a:gs>
                  <a:gs pos="100000">
                    <a:srgbClr val="C2C2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tIns="0" bIns="0" anchor="ctr"/>
              <a:lstStyle/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SACM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9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Accelerators, Cryogenics 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9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and Magnetism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Pierre </a:t>
                </a:r>
                <a:r>
                  <a:rPr lang="en-US" sz="1000" b="1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Védrine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i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Dep. Head: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 Philippe Chesny</a:t>
                </a:r>
                <a:endParaRPr lang="en-US" sz="1000" dirty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</p:txBody>
          </p:sp>
          <p:pic>
            <p:nvPicPr>
              <p:cNvPr id="19" name="Picture 26" descr="AimantTunnel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16988" y="43132"/>
                <a:ext cx="1155940" cy="715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2" name="Groupe 21"/>
          <p:cNvGrpSpPr/>
          <p:nvPr/>
        </p:nvGrpSpPr>
        <p:grpSpPr>
          <a:xfrm>
            <a:off x="975021" y="5662126"/>
            <a:ext cx="7166509" cy="791210"/>
            <a:chOff x="1067435" y="5242243"/>
            <a:chExt cx="7763718" cy="791210"/>
          </a:xfrm>
        </p:grpSpPr>
        <p:grpSp>
          <p:nvGrpSpPr>
            <p:cNvPr id="23" name="Groupe 22"/>
            <p:cNvGrpSpPr/>
            <p:nvPr/>
          </p:nvGrpSpPr>
          <p:grpSpPr>
            <a:xfrm>
              <a:off x="1067435" y="5242243"/>
              <a:ext cx="3314700" cy="791210"/>
              <a:chOff x="0" y="0"/>
              <a:chExt cx="3315574" cy="791845"/>
            </a:xfrm>
          </p:grpSpPr>
          <p:sp>
            <p:nvSpPr>
              <p:cNvPr id="29" name="AutoShape 5"/>
              <p:cNvSpPr>
                <a:spLocks noChangeArrowheads="1"/>
              </p:cNvSpPr>
              <p:nvPr/>
            </p:nvSpPr>
            <p:spPr bwMode="auto">
              <a:xfrm>
                <a:off x="1155939" y="0"/>
                <a:ext cx="2159635" cy="791845"/>
              </a:xfrm>
              <a:prstGeom prst="flowChartAlternateProcess">
                <a:avLst/>
              </a:prstGeom>
              <a:gradFill rotWithShape="1">
                <a:gsLst>
                  <a:gs pos="50000">
                    <a:srgbClr val="FFFF00"/>
                  </a:gs>
                  <a:gs pos="100000">
                    <a:srgbClr val="C2C2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36000" tIns="0" rIns="36000" bIns="0" anchor="ctr">
                <a:noAutofit/>
              </a:bodyPr>
              <a:lstStyle/>
              <a:p>
                <a:pPr algn="ctr" defTabSz="914342" eaLnBrk="0" fontAlgn="base" hangingPunct="0"/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SPP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/>
                <a:r>
                  <a:rPr lang="en-US" sz="9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Particle Physics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/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Anne-Isabelle </a:t>
                </a:r>
                <a:r>
                  <a:rPr lang="en-US" sz="1000" b="1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Etienvre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/>
                <a:r>
                  <a:rPr lang="en-US" sz="1000" i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Dep. Head: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Georges </a:t>
                </a:r>
                <a:r>
                  <a:rPr lang="en-US" sz="1000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Vasseur</a:t>
                </a:r>
                <a:endParaRPr lang="en-US" sz="1000" dirty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</p:txBody>
          </p:sp>
          <p:pic>
            <p:nvPicPr>
              <p:cNvPr id="30" name="Picture 27" descr="Atlas 1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7253"/>
                <a:ext cx="1078302" cy="750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5466715" y="5242243"/>
              <a:ext cx="3364438" cy="791210"/>
              <a:chOff x="0" y="0"/>
              <a:chExt cx="3365274" cy="791845"/>
            </a:xfrm>
          </p:grpSpPr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59635" cy="791845"/>
              </a:xfrm>
              <a:prstGeom prst="flowChartAlternateProcess">
                <a:avLst/>
              </a:prstGeom>
              <a:gradFill rotWithShape="1">
                <a:gsLst>
                  <a:gs pos="50000">
                    <a:srgbClr val="FFFF00"/>
                  </a:gs>
                  <a:gs pos="100000">
                    <a:srgbClr val="C2C2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36000" tIns="0" rIns="36000" bIns="0" anchor="ctr">
                <a:noAutofit/>
              </a:bodyPr>
              <a:lstStyle/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SIS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9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Mechanical Design 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9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and System Engineering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Florence </a:t>
                </a:r>
                <a:r>
                  <a:rPr lang="en-US" sz="1000" b="1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Ardellier</a:t>
                </a:r>
                <a:endParaRPr lang="en-US" sz="1000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  <a:p>
                <a:pPr algn="ctr" defTabSz="914342" eaLnBrk="0" fontAlgn="base" hangingPunct="0">
                  <a:lnSpc>
                    <a:spcPts val="1100"/>
                  </a:lnSpc>
                </a:pPr>
                <a:r>
                  <a:rPr lang="en-US" sz="1000" i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Dep. Head: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Frédéric </a:t>
                </a:r>
                <a:r>
                  <a:rPr lang="en-US" sz="1000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Times New Roman"/>
                  </a:rPr>
                  <a:t>Molinié</a:t>
                </a:r>
                <a:endParaRPr lang="en-US" sz="1000" dirty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endParaRPr>
              </a:p>
            </p:txBody>
          </p:sp>
          <p:grpSp>
            <p:nvGrpSpPr>
              <p:cNvPr id="26" name="Group 29"/>
              <p:cNvGrpSpPr/>
              <p:nvPr/>
            </p:nvGrpSpPr>
            <p:grpSpPr bwMode="auto">
              <a:xfrm>
                <a:off x="2214655" y="69011"/>
                <a:ext cx="1150619" cy="647700"/>
                <a:chOff x="6562725" y="4556746"/>
                <a:chExt cx="2812" cy="1498"/>
              </a:xfrm>
            </p:grpSpPr>
            <p:pic>
              <p:nvPicPr>
                <p:cNvPr id="27" name="Image 2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2725" y="4556746"/>
                  <a:ext cx="1353" cy="149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Image 27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4163" y="4556746"/>
                  <a:ext cx="1374" cy="149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31" name="Groupe 30"/>
          <p:cNvGrpSpPr/>
          <p:nvPr/>
        </p:nvGrpSpPr>
        <p:grpSpPr>
          <a:xfrm>
            <a:off x="5032474" y="4803446"/>
            <a:ext cx="3112477" cy="810000"/>
            <a:chOff x="0" y="0"/>
            <a:chExt cx="3372928" cy="791845"/>
          </a:xfrm>
        </p:grpSpPr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2159635" cy="791845"/>
            </a:xfrm>
            <a:prstGeom prst="flowChartAlternateProcess">
              <a:avLst/>
            </a:prstGeom>
            <a:gradFill rotWithShape="1">
              <a:gsLst>
                <a:gs pos="5000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0" rIns="36000" bIns="0" anchor="ctr">
              <a:noAutofit/>
            </a:bodyPr>
            <a:lstStyle/>
            <a:p>
              <a:pPr algn="ctr" defTabSz="914342" eaLnBrk="0" fontAlgn="base" hangingPunct="0">
                <a:lnSpc>
                  <a:spcPts val="1100"/>
                </a:lnSpc>
              </a:pPr>
              <a:r>
                <a:rPr lang="en-US" sz="10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Sedi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eaLnBrk="0" fontAlgn="base" hangingPunct="0">
                <a:lnSpc>
                  <a:spcPts val="1100"/>
                </a:lnSpc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Detectors, Electronics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eaLnBrk="0" fontAlgn="base" hangingPunct="0">
                <a:lnSpc>
                  <a:spcPts val="1100"/>
                </a:lnSpc>
              </a:pPr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and Computing 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eaLnBrk="0" fontAlgn="base" hangingPunct="0">
                <a:lnSpc>
                  <a:spcPts val="1100"/>
                </a:lnSpc>
              </a:pP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Eric </a:t>
              </a:r>
              <a:r>
                <a:rPr lang="en-US" sz="10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Delagnes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eaLnBrk="0" fontAlgn="base" hangingPunct="0">
                <a:lnSpc>
                  <a:spcPts val="1100"/>
                </a:lnSpc>
              </a:pPr>
              <a:r>
                <a:rPr lang="en-US" sz="1000" i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Dep. Head: </a:t>
              </a:r>
              <a:r>
                <a:rPr lang="en-US" sz="1000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Philippe Bourgeois</a:t>
              </a:r>
              <a:endParaRPr lang="en-US" sz="10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</p:txBody>
        </p:sp>
        <p:pic>
          <p:nvPicPr>
            <p:cNvPr id="33" name="Picture 28" descr="mimosa8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6988" y="25879"/>
              <a:ext cx="1155940" cy="73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e 33"/>
          <p:cNvGrpSpPr/>
          <p:nvPr/>
        </p:nvGrpSpPr>
        <p:grpSpPr>
          <a:xfrm>
            <a:off x="971601" y="4803637"/>
            <a:ext cx="3059723" cy="809625"/>
            <a:chOff x="0" y="0"/>
            <a:chExt cx="3315574" cy="810883"/>
          </a:xfrm>
        </p:grpSpPr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>
              <a:off x="1155939" y="0"/>
              <a:ext cx="2159635" cy="791845"/>
            </a:xfrm>
            <a:prstGeom prst="flowChartAlternateProcess">
              <a:avLst/>
            </a:prstGeom>
            <a:gradFill rotWithShape="1">
              <a:gsLst>
                <a:gs pos="5000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0" rIns="36000" bIns="0" anchor="ctr">
              <a:noAutofit/>
            </a:bodyPr>
            <a:lstStyle/>
            <a:p>
              <a:pPr algn="ctr" defTabSz="914342" eaLnBrk="0" fontAlgn="base" hangingPunct="0"/>
              <a:r>
                <a:rPr lang="en-US" sz="10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SPhN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eaLnBrk="0" fontAlgn="base" hangingPunct="0"/>
              <a:r>
                <a:rPr lang="en-US" sz="900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Nuclear Physics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eaLnBrk="0" fontAlgn="base" hangingPunct="0"/>
              <a:r>
                <a:rPr lang="en-US" sz="10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Héloïse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 </a:t>
              </a:r>
              <a:r>
                <a:rPr lang="en-US" sz="10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Goutte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eaLnBrk="0" fontAlgn="base" hangingPunct="0"/>
              <a:r>
                <a:rPr lang="en-US" sz="1000" i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Dep.Head</a:t>
              </a:r>
              <a:r>
                <a:rPr lang="en-US" sz="1000" i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: </a:t>
              </a:r>
              <a:r>
                <a:rPr lang="en-US" sz="1000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Jacques Ball</a:t>
              </a:r>
              <a:endParaRPr lang="en-US" sz="10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</p:txBody>
        </p:sp>
        <p:pic>
          <p:nvPicPr>
            <p:cNvPr id="36" name="Picture 33" descr="ganildemain"/>
            <p:cNvPicPr>
              <a:picLocks noChangeAspect="1"/>
            </p:cNvPicPr>
            <p:nvPr/>
          </p:nvPicPr>
          <p:blipFill>
            <a:blip r:embed="rId8" cstate="print">
              <a:lum bright="14000"/>
            </a:blip>
            <a:srcRect/>
            <a:stretch>
              <a:fillRect/>
            </a:stretch>
          </p:blipFill>
          <p:spPr bwMode="auto">
            <a:xfrm>
              <a:off x="0" y="0"/>
              <a:ext cx="1078302" cy="810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Groupe 36"/>
          <p:cNvGrpSpPr/>
          <p:nvPr/>
        </p:nvGrpSpPr>
        <p:grpSpPr>
          <a:xfrm>
            <a:off x="3228293" y="1192062"/>
            <a:ext cx="2607212" cy="935355"/>
            <a:chOff x="0" y="0"/>
            <a:chExt cx="2824863" cy="935990"/>
          </a:xfrm>
          <a:solidFill>
            <a:srgbClr val="2501BF"/>
          </a:solidFill>
        </p:grpSpPr>
        <p:sp>
          <p:nvSpPr>
            <p:cNvPr id="38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2807970" cy="935990"/>
            </a:xfrm>
            <a:prstGeom prst="flowChartAlternateProcess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innerShdw blurRad="63500" dist="50800" dir="8100000">
                <a:schemeClr val="accent2">
                  <a:lumMod val="75000"/>
                  <a:alpha val="50000"/>
                </a:schemeClr>
              </a:innerShdw>
            </a:effectLst>
          </p:spPr>
          <p:txBody>
            <a:bodyPr wrap="none" anchor="ctr"/>
            <a:lstStyle/>
            <a:p>
              <a:pPr defTabSz="914342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Text Box 44"/>
            <p:cNvSpPr txBox="1">
              <a:spLocks noChangeArrowheads="1"/>
            </p:cNvSpPr>
            <p:nvPr/>
          </p:nvSpPr>
          <p:spPr bwMode="auto">
            <a:xfrm>
              <a:off x="8626" y="474452"/>
              <a:ext cx="2807969" cy="4311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42" fontAlgn="base">
                <a:tabLst>
                  <a:tab pos="717550" algn="l"/>
                </a:tabLst>
              </a:pPr>
              <a:r>
                <a:rPr lang="en-US" sz="1100" b="1" dirty="0" smtClean="0">
                  <a:solidFill>
                    <a:srgbClr val="B8CCE4"/>
                  </a:solidFill>
                  <a:latin typeface="Arial"/>
                  <a:ea typeface="Times New Roman"/>
                  <a:cs typeface="Times New Roman"/>
                </a:rPr>
                <a:t>Deputy:	</a:t>
              </a:r>
              <a:r>
                <a:rPr lang="en-US" sz="1100" b="1" dirty="0" smtClean="0">
                  <a:solidFill>
                    <a:srgbClr val="FFFFFF"/>
                  </a:solidFill>
                  <a:latin typeface="Arial"/>
                  <a:ea typeface="Times New Roman"/>
                  <a:cs typeface="Times New Roman"/>
                </a:rPr>
                <a:t>Nicolas Alamanos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fontAlgn="base">
                <a:tabLst>
                  <a:tab pos="717550" algn="l"/>
                </a:tabLst>
              </a:pPr>
              <a:r>
                <a:rPr lang="en-US" sz="1100" b="1" dirty="0" smtClean="0">
                  <a:solidFill>
                    <a:srgbClr val="FFFFFF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1100" b="1" dirty="0" smtClean="0">
                  <a:solidFill>
                    <a:prstClr val="white"/>
                  </a:solidFill>
                  <a:latin typeface="Arial"/>
                  <a:ea typeface="Times New Roman"/>
                  <a:cs typeface="Times New Roman"/>
                </a:rPr>
                <a:t>Marie-Cécile AUBERT</a:t>
              </a:r>
              <a:endParaRPr lang="en-US" sz="1000" dirty="0">
                <a:solidFill>
                  <a:prstClr val="white"/>
                </a:solidFill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17250" y="43132"/>
              <a:ext cx="2807613" cy="4465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342" fontAlgn="base"/>
              <a:r>
                <a:rPr lang="en-US" sz="1100" b="1" dirty="0" smtClean="0">
                  <a:solidFill>
                    <a:srgbClr val="C1B9FF"/>
                  </a:solidFill>
                  <a:latin typeface="Arial"/>
                  <a:ea typeface="Times New Roman"/>
                  <a:cs typeface="Times New Roman"/>
                </a:rPr>
                <a:t>Director</a:t>
              </a:r>
              <a:r>
                <a:rPr lang="en-US" sz="1100" b="1" dirty="0" smtClean="0">
                  <a:solidFill>
                    <a:srgbClr val="FFFFFF"/>
                  </a:solidFill>
                  <a:latin typeface="Arial"/>
                  <a:ea typeface="Times New Roman"/>
                  <a:cs typeface="Times New Roman"/>
                </a:rPr>
                <a:t>:  </a:t>
              </a:r>
              <a:r>
                <a:rPr lang="en-US" sz="1200" b="1" dirty="0" smtClean="0">
                  <a:solidFill>
                    <a:srgbClr val="FFFFFF"/>
                  </a:solidFill>
                  <a:latin typeface="Arial"/>
                  <a:ea typeface="Times New Roman"/>
                  <a:cs typeface="Times New Roman"/>
                </a:rPr>
                <a:t>Philippe </a:t>
              </a:r>
              <a:r>
                <a:rPr lang="en-US" sz="1200" b="1" dirty="0" err="1" smtClean="0">
                  <a:solidFill>
                    <a:srgbClr val="FFFFFF"/>
                  </a:solidFill>
                  <a:latin typeface="Arial"/>
                  <a:ea typeface="Times New Roman"/>
                  <a:cs typeface="Times New Roman"/>
                </a:rPr>
                <a:t>Chomaz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algn="ctr" defTabSz="914342" fontAlgn="base"/>
              <a:r>
                <a:rPr lang="en-US" sz="1100" b="1" dirty="0" smtClean="0">
                  <a:solidFill>
                    <a:schemeClr val="bg1"/>
                  </a:solidFill>
                  <a:latin typeface="Arial"/>
                  <a:ea typeface="Times New Roman"/>
                  <a:cs typeface="Times New Roman"/>
                </a:rPr>
                <a:t>Assistant</a:t>
              </a:r>
              <a:r>
                <a:rPr lang="en-US" sz="1100" b="1" dirty="0" smtClean="0">
                  <a:solidFill>
                    <a:srgbClr val="B8CCE4"/>
                  </a:solidFill>
                  <a:latin typeface="Arial"/>
                  <a:ea typeface="Times New Roman"/>
                  <a:cs typeface="Times New Roman"/>
                </a:rPr>
                <a:t>:</a:t>
              </a:r>
              <a:r>
                <a:rPr lang="en-US" sz="1100" b="1" dirty="0" smtClean="0">
                  <a:solidFill>
                    <a:srgbClr val="FFFFFF"/>
                  </a:solidFill>
                  <a:latin typeface="Arial"/>
                  <a:ea typeface="Times New Roman"/>
                  <a:cs typeface="Times New Roman"/>
                </a:rPr>
                <a:t> Josiane Parnas</a:t>
              </a:r>
              <a:endParaRPr lang="en-US" sz="10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</p:txBody>
        </p:sp>
      </p:grpSp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6148607" y="1320227"/>
            <a:ext cx="1992923" cy="647700"/>
          </a:xfrm>
          <a:prstGeom prst="flowChartAlternateProcess">
            <a:avLst/>
          </a:prstGeom>
          <a:gradFill rotWithShape="1">
            <a:gsLst>
              <a:gs pos="50000">
                <a:srgbClr val="FFFF00"/>
              </a:gs>
              <a:gs pos="100000">
                <a:srgbClr val="C2C2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0" rIns="36000" bIns="0" anchor="ctr">
            <a:noAutofit/>
          </a:bodyPr>
          <a:lstStyle/>
          <a:p>
            <a:pPr algn="ctr" defTabSz="914342" eaLnBrk="0" fontAlgn="base" hangingPunct="0">
              <a:lnSpc>
                <a:spcPts val="1100"/>
              </a:lnSpc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Larsim</a:t>
            </a:r>
            <a:endParaRPr lang="en-US" sz="12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914342" eaLnBrk="0" fontAlgn="base" hangingPunct="0">
              <a:lnSpc>
                <a:spcPts val="1100"/>
              </a:lnSpc>
            </a:pPr>
            <a:r>
              <a:rPr lang="en-US" sz="9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Research on sciences matter lab</a:t>
            </a:r>
            <a:endParaRPr lang="en-US" sz="12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914342" eaLnBrk="0" fontAlgn="base" hangingPunct="0">
              <a:lnSpc>
                <a:spcPts val="11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Etienne Klein</a:t>
            </a:r>
            <a:endParaRPr lang="en-US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971600" y="2120691"/>
            <a:ext cx="7169929" cy="1656184"/>
            <a:chOff x="1527317" y="1855014"/>
            <a:chExt cx="7670447" cy="1656184"/>
          </a:xfrm>
        </p:grpSpPr>
        <p:sp>
          <p:nvSpPr>
            <p:cNvPr id="44" name="AutoShape 34"/>
            <p:cNvSpPr>
              <a:spLocks noChangeArrowheads="1"/>
            </p:cNvSpPr>
            <p:nvPr/>
          </p:nvSpPr>
          <p:spPr bwMode="auto">
            <a:xfrm>
              <a:off x="5839997" y="2102533"/>
              <a:ext cx="3357767" cy="1408665"/>
            </a:xfrm>
            <a:prstGeom prst="roundRect">
              <a:avLst>
                <a:gd name="adj" fmla="val 18356"/>
              </a:avLst>
            </a:prstGeom>
            <a:solidFill>
              <a:srgbClr val="AAC6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 rIns="36000">
              <a:noAutofit/>
            </a:bodyPr>
            <a:lstStyle/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Continuing education</a:t>
              </a:r>
              <a:r>
                <a:rPr lang="en-US" sz="900" b="1" dirty="0" smtClean="0">
                  <a:solidFill>
                    <a:srgbClr val="333399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Emmanuelle Bougamont 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Computing &amp; Simulation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	Allan-Sacha Brun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Evaluation	</a:t>
              </a:r>
              <a:r>
                <a:rPr lang="en-US" sz="900" b="1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rPr>
                <a:t>Pascal </a:t>
              </a:r>
              <a:r>
                <a:rPr lang="en-US" sz="900" b="1" dirty="0" err="1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rPr>
                <a:t>Debu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Safety</a:t>
              </a:r>
              <a:r>
                <a:rPr lang="en-US" sz="900" b="1" dirty="0" smtClean="0">
                  <a:solidFill>
                    <a:srgbClr val="333399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Alain Le Saux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Computing </a:t>
              </a:r>
              <a:r>
                <a:rPr lang="en-US" sz="900" b="1" dirty="0" err="1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ressources</a:t>
              </a:r>
              <a:r>
                <a:rPr lang="en-US" sz="900" b="1" dirty="0" smtClean="0">
                  <a:solidFill>
                    <a:srgbClr val="333399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900" b="1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rPr>
                <a:t>Michel Mur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PhD Students</a:t>
              </a:r>
              <a:r>
                <a:rPr lang="en-US" sz="900" b="1" dirty="0" smtClean="0">
                  <a:solidFill>
                    <a:srgbClr val="C0504D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9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Jérôme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 Rodriguez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Scientific Information</a:t>
              </a:r>
              <a:r>
                <a:rPr lang="en-US" sz="900" b="1" dirty="0" smtClean="0">
                  <a:solidFill>
                    <a:srgbClr val="333399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Angèle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Séné</a:t>
              </a:r>
              <a:endParaRPr lang="en-US" sz="9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In-kind follow-up</a:t>
              </a:r>
              <a:r>
                <a:rPr lang="en-US" sz="900" b="1" dirty="0">
                  <a:solidFill>
                    <a:srgbClr val="333399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Antoine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Dael</a:t>
              </a:r>
              <a:endParaRPr lang="en-US" sz="10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435100" algn="l"/>
                </a:tabLst>
              </a:pPr>
              <a:endParaRPr lang="en-US" sz="10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5" name="AutoShape 41"/>
            <p:cNvSpPr>
              <a:spLocks noChangeArrowheads="1"/>
            </p:cNvSpPr>
            <p:nvPr/>
          </p:nvSpPr>
          <p:spPr bwMode="auto">
            <a:xfrm>
              <a:off x="1527317" y="2093913"/>
              <a:ext cx="3240000" cy="1409074"/>
            </a:xfrm>
            <a:prstGeom prst="roundRect">
              <a:avLst>
                <a:gd name="adj" fmla="val 16667"/>
              </a:avLst>
            </a:prstGeom>
            <a:solidFill>
              <a:srgbClr val="AAC6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noAutofit/>
            </a:bodyPr>
            <a:lstStyle/>
            <a:p>
              <a:pPr defTabSz="914342" eaLnBrk="0" fontAlgn="base" hangingPunct="0">
                <a:lnSpc>
                  <a:spcPct val="110000"/>
                </a:lnSpc>
                <a:tabLst>
                  <a:tab pos="133985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Quality &amp; Environment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Emmanuelle Bougamont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33985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Project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Philippe Bourgeois 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33985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Communication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Sophie</a:t>
              </a: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 </a:t>
              </a:r>
              <a:r>
                <a:rPr lang="en-US" sz="900" b="1" dirty="0" smtClean="0">
                  <a:solidFill>
                    <a:prstClr val="black"/>
                  </a:solidFill>
                  <a:latin typeface="Arial"/>
                  <a:ea typeface="Times New Roman"/>
                  <a:cs typeface="Times New Roman"/>
                </a:rPr>
                <a:t>Kerhoas</a:t>
              </a: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-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Cavata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33985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Budget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Nathalie Judas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33985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Europe Programs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Sylvie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Leray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33985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Industrial Partnerships</a:t>
              </a:r>
              <a:r>
                <a:rPr lang="en-US" sz="900" b="1" dirty="0" smtClean="0">
                  <a:solidFill>
                    <a:srgbClr val="1F497D"/>
                  </a:solidFill>
                  <a:latin typeface="Arial"/>
                  <a:ea typeface="Times New Roman"/>
                  <a:cs typeface="Times New Roman"/>
                </a:rPr>
                <a:t>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Christine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Porcheray</a:t>
              </a:r>
              <a:endParaRPr lang="en-US" sz="1000" dirty="0" smtClean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  <a:p>
              <a:pPr defTabSz="914342" eaLnBrk="0" fontAlgn="base" hangingPunct="0">
                <a:lnSpc>
                  <a:spcPct val="110000"/>
                </a:lnSpc>
                <a:tabLst>
                  <a:tab pos="1339850" algn="l"/>
                </a:tabLst>
              </a:pPr>
              <a:r>
                <a:rPr lang="en-US" sz="900" b="1" dirty="0" smtClean="0">
                  <a:solidFill>
                    <a:srgbClr val="22289A"/>
                  </a:solidFill>
                  <a:latin typeface="Arial"/>
                  <a:ea typeface="Times New Roman"/>
                  <a:cs typeface="Times New Roman"/>
                </a:rPr>
                <a:t>Human Resources	</a:t>
              </a:r>
              <a:r>
                <a:rPr lang="en-US" sz="900" b="1" dirty="0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Christine </a:t>
              </a:r>
              <a:r>
                <a:rPr lang="en-US" sz="900" b="1" dirty="0" err="1" smtClean="0">
                  <a:solidFill>
                    <a:srgbClr val="000000"/>
                  </a:solidFill>
                  <a:latin typeface="Arial"/>
                  <a:ea typeface="Times New Roman"/>
                  <a:cs typeface="Times New Roman"/>
                </a:rPr>
                <a:t>Tiquet</a:t>
              </a:r>
              <a:endParaRPr lang="en-US" sz="10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672755" y="1855014"/>
              <a:ext cx="10405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342" eaLnBrk="0" fontAlgn="base" hangingPunct="0"/>
              <a:r>
                <a:rPr lang="en-US" sz="1200" b="1" dirty="0" smtClean="0">
                  <a:solidFill>
                    <a:srgbClr val="000099"/>
                  </a:solidFill>
                  <a:latin typeface="Arial"/>
                  <a:ea typeface="Times New Roman"/>
                  <a:cs typeface="Times New Roman"/>
                </a:rPr>
                <a:t>Assistants</a:t>
              </a:r>
              <a:endParaRPr lang="en-US" sz="12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6967188" y="1864587"/>
              <a:ext cx="98499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342" eaLnBrk="0" fontAlgn="base" hangingPunct="0"/>
              <a:r>
                <a:rPr lang="en-US" sz="1200" b="1" dirty="0" smtClean="0">
                  <a:solidFill>
                    <a:srgbClr val="000099"/>
                  </a:solidFill>
                  <a:latin typeface="Arial"/>
                  <a:ea typeface="Times New Roman"/>
                  <a:cs typeface="Times New Roman"/>
                </a:rPr>
                <a:t>Delegates</a:t>
              </a:r>
              <a:endParaRPr lang="en-US" sz="12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14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866" name="Picture 2" descr="c1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t="4713"/>
          <a:stretch>
            <a:fillRect/>
          </a:stretch>
        </p:blipFill>
        <p:spPr bwMode="auto">
          <a:xfrm>
            <a:off x="0" y="0"/>
            <a:ext cx="9144000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0" y="0"/>
            <a:ext cx="1547664" cy="707886"/>
          </a:xfrm>
          <a:prstGeom prst="rect">
            <a:avLst/>
          </a:prstGeom>
          <a:solidFill>
            <a:srgbClr val="C1B9FF"/>
          </a:solidFill>
          <a:ln w="38100">
            <a:solidFill>
              <a:srgbClr val="C00000"/>
            </a:solidFill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FAIR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ZoneTexte 12"/>
          <p:cNvSpPr txBox="1">
            <a:spLocks noChangeArrowheads="1"/>
          </p:cNvSpPr>
          <p:nvPr/>
        </p:nvSpPr>
        <p:spPr bwMode="auto">
          <a:xfrm>
            <a:off x="0" y="6550025"/>
            <a:ext cx="193516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sz="1400"/>
              <a:t>Présentation générale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/>
              <a:pPr>
                <a:buFontTx/>
                <a:buNone/>
                <a:defRPr/>
              </a:pPr>
              <a:t>21</a:t>
            </a:fld>
            <a:r>
              <a:rPr lang="en-US" smtClean="0"/>
              <a:t> / 153</a:t>
            </a:r>
            <a:endParaRPr lang="en-US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2569" y="-27384"/>
            <a:ext cx="5785816" cy="908720"/>
          </a:xfrm>
        </p:spPr>
        <p:txBody>
          <a:bodyPr/>
          <a:lstStyle/>
          <a:p>
            <a:pPr algn="r"/>
            <a:r>
              <a:rPr lang="fr-FR" dirty="0" smtClean="0"/>
              <a:t>FAIR proton </a:t>
            </a:r>
            <a:r>
              <a:rPr lang="fr-FR" dirty="0" err="1" smtClean="0"/>
              <a:t>Linac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967989"/>
            <a:ext cx="9144000" cy="5877272"/>
          </a:xfrm>
          <a:prstGeom prst="rect">
            <a:avLst/>
          </a:prstGeom>
          <a:solidFill>
            <a:srgbClr val="002060">
              <a:alpha val="56000"/>
            </a:srgbClr>
          </a:solidFill>
        </p:spPr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771800" y="1286091"/>
            <a:ext cx="6457070" cy="1261884"/>
          </a:xfrm>
          <a:prstGeom prst="rect">
            <a:avLst/>
          </a:prstGeom>
          <a:gradFill flip="none" rotWithShape="1">
            <a:gsLst>
              <a:gs pos="42000">
                <a:srgbClr val="000099">
                  <a:alpha val="81000"/>
                </a:srgbClr>
              </a:gs>
              <a:gs pos="64999">
                <a:srgbClr val="F0EBD5"/>
              </a:gs>
              <a:gs pos="64999">
                <a:schemeClr val="accent6"/>
              </a:gs>
              <a:gs pos="22000">
                <a:schemeClr val="accent6">
                  <a:alpha val="0"/>
                </a:schemeClr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i="1" dirty="0" smtClean="0">
                <a:solidFill>
                  <a:schemeClr val="bg1"/>
                </a:solidFill>
              </a:rPr>
              <a:t>“Cooperation Agreement on the French contribution to the construction of the international Facility for Antiproton and Ion Research in Europe (FAIR) </a:t>
            </a:r>
          </a:p>
          <a:p>
            <a:pPr>
              <a:spcAft>
                <a:spcPts val="600"/>
              </a:spcAft>
              <a:buNone/>
            </a:pPr>
            <a:r>
              <a:rPr lang="en-US" sz="1200" b="1" i="1" dirty="0" smtClean="0">
                <a:solidFill>
                  <a:schemeClr val="bg1"/>
                </a:solidFill>
              </a:rPr>
              <a:t>and on the German contribution to the construction of the SPIRAL2 Facility at GANIL”</a:t>
            </a:r>
          </a:p>
          <a:p>
            <a:pPr>
              <a:spcAft>
                <a:spcPts val="600"/>
              </a:spcAft>
              <a:buNone/>
            </a:pPr>
            <a:r>
              <a:rPr lang="en-US" sz="1400" b="1" i="1" dirty="0" smtClean="0">
                <a:solidFill>
                  <a:schemeClr val="bg1"/>
                </a:solidFill>
              </a:rPr>
              <a:t>GSI, Frankfurt University, CEA, CNRS, GANIL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00FFFF"/>
                </a:solidFill>
              </a:rPr>
              <a:t>Implication of </a:t>
            </a:r>
            <a:r>
              <a:rPr lang="en-US" sz="1600" b="1" dirty="0" err="1" smtClean="0">
                <a:solidFill>
                  <a:srgbClr val="00FFFF"/>
                </a:solidFill>
              </a:rPr>
              <a:t>Irfu</a:t>
            </a:r>
            <a:r>
              <a:rPr lang="en-US" sz="1600" b="1" dirty="0" smtClean="0">
                <a:solidFill>
                  <a:srgbClr val="00FFFF"/>
                </a:solidFill>
              </a:rPr>
              <a:t> in 3 WP for the p-</a:t>
            </a:r>
            <a:r>
              <a:rPr lang="en-US" sz="1600" b="1" dirty="0" err="1" smtClean="0">
                <a:solidFill>
                  <a:srgbClr val="00FFFF"/>
                </a:solidFill>
              </a:rPr>
              <a:t>Linac</a:t>
            </a:r>
            <a:r>
              <a:rPr lang="en-US" sz="1600" b="1" dirty="0" smtClean="0">
                <a:solidFill>
                  <a:srgbClr val="00FFFF"/>
                </a:solidFill>
              </a:rPr>
              <a:t>  </a:t>
            </a:r>
            <a:r>
              <a:rPr lang="en-US" sz="1600" b="1" dirty="0" smtClean="0">
                <a:solidFill>
                  <a:srgbClr val="FFFF00"/>
                </a:solidFill>
              </a:rPr>
              <a:t>Period 2009-2017</a:t>
            </a:r>
            <a:endParaRPr lang="en-US" sz="1600" i="1" dirty="0">
              <a:solidFill>
                <a:srgbClr val="C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t="1733" r="14216"/>
          <a:stretch/>
        </p:blipFill>
        <p:spPr>
          <a:xfrm>
            <a:off x="2164142" y="4276733"/>
            <a:ext cx="2427909" cy="186948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61" y="1880100"/>
            <a:ext cx="5986926" cy="381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64142" y="3962801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b="1" dirty="0">
                <a:solidFill>
                  <a:schemeClr val="bg1"/>
                </a:solidFill>
              </a:rPr>
              <a:t>WP1 </a:t>
            </a:r>
            <a:r>
              <a:rPr lang="fr-FR" b="1" dirty="0" smtClean="0">
                <a:solidFill>
                  <a:schemeClr val="bg1"/>
                </a:solidFill>
              </a:rPr>
              <a:t>Source </a:t>
            </a:r>
            <a:r>
              <a:rPr lang="fr-FR" b="1" dirty="0">
                <a:solidFill>
                  <a:schemeClr val="bg1"/>
                </a:solidFill>
              </a:rPr>
              <a:t>&amp; LEBT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218356"/>
              </p:ext>
            </p:extLst>
          </p:nvPr>
        </p:nvGraphicFramePr>
        <p:xfrm>
          <a:off x="35496" y="908720"/>
          <a:ext cx="2679065" cy="212064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79270"/>
                <a:gridCol w="89979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</a:rPr>
                        <a:t>Beam</a:t>
                      </a:r>
                      <a:r>
                        <a:rPr lang="fr-FR" sz="1100" dirty="0">
                          <a:effectLst/>
                        </a:rPr>
                        <a:t> </a:t>
                      </a:r>
                      <a:r>
                        <a:rPr lang="fr-FR" sz="1100" dirty="0" err="1">
                          <a:effectLst/>
                        </a:rPr>
                        <a:t>Energy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70 MeV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</a:rPr>
                        <a:t>Beam</a:t>
                      </a:r>
                      <a:r>
                        <a:rPr lang="fr-FR" sz="1100" dirty="0">
                          <a:effectLst/>
                        </a:rPr>
                        <a:t> </a:t>
                      </a:r>
                      <a:r>
                        <a:rPr lang="fr-FR" sz="1100" dirty="0" err="1">
                          <a:effectLst/>
                        </a:rPr>
                        <a:t>Current</a:t>
                      </a:r>
                      <a:r>
                        <a:rPr lang="fr-FR" sz="1100" dirty="0">
                          <a:effectLst/>
                        </a:rPr>
                        <a:t> (op.)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35 mA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u="sng">
                          <a:effectLst/>
                        </a:rPr>
                        <a:t>Beam current (des.)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u="sng">
                          <a:effectLst/>
                        </a:rPr>
                        <a:t>70 mA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Beam pulse length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36 µs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</a:rPr>
                        <a:t>Repetition</a:t>
                      </a:r>
                      <a:r>
                        <a:rPr lang="fr-FR" sz="1100" dirty="0">
                          <a:effectLst/>
                        </a:rPr>
                        <a:t> rate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4 Hz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RF-</a:t>
                      </a:r>
                      <a:r>
                        <a:rPr lang="fr-FR" sz="1100" dirty="0" err="1">
                          <a:effectLst/>
                        </a:rPr>
                        <a:t>Frequency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325.224 MHz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Total hor. emittance (norm)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2.1/</a:t>
                      </a:r>
                      <a:r>
                        <a:rPr lang="fr-FR" sz="1100" u="sng" dirty="0">
                          <a:effectLst/>
                        </a:rPr>
                        <a:t>4.2</a:t>
                      </a:r>
                      <a:r>
                        <a:rPr lang="fr-FR" sz="1100" dirty="0">
                          <a:effectLst/>
                        </a:rPr>
                        <a:t> µm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</a:rPr>
                        <a:t>Tot</a:t>
                      </a:r>
                      <a:r>
                        <a:rPr lang="fr-FR" sz="1100" dirty="0">
                          <a:effectLst/>
                        </a:rPr>
                        <a:t>. </a:t>
                      </a:r>
                      <a:r>
                        <a:rPr lang="fr-FR" sz="1100" dirty="0" err="1">
                          <a:effectLst/>
                        </a:rPr>
                        <a:t>Mom</a:t>
                      </a:r>
                      <a:r>
                        <a:rPr lang="fr-FR" sz="1100" dirty="0">
                          <a:effectLst/>
                        </a:rPr>
                        <a:t>. </a:t>
                      </a:r>
                      <a:r>
                        <a:rPr lang="fr-FR" sz="1100" dirty="0" err="1">
                          <a:effectLst/>
                        </a:rPr>
                        <a:t>spread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≤ ±10</a:t>
                      </a:r>
                      <a:r>
                        <a:rPr lang="fr-FR" sz="1100" baseline="30000">
                          <a:effectLst/>
                        </a:rPr>
                        <a:t>-3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Linac length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sym typeface="Symbol"/>
                        </a:rPr>
                        <a:t></a:t>
                      </a:r>
                      <a:r>
                        <a:rPr lang="fr-FR" sz="1100" dirty="0">
                          <a:effectLst/>
                        </a:rPr>
                        <a:t> 35 m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2" y="3594475"/>
            <a:ext cx="1647692" cy="109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C:\Disque Olivier\D\Olivier\Olivier-1\FAIR\Work Package\5-External-Magnets\Marché-Aimants\SIGMAPHI\Visite-08-Novembre-2011\sigmaphi (24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 bwMode="auto">
          <a:xfrm>
            <a:off x="641697" y="4784798"/>
            <a:ext cx="1200797" cy="16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3131676"/>
            <a:ext cx="2699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dirty="0" smtClean="0">
                <a:solidFill>
                  <a:schemeClr val="bg1"/>
                </a:solidFill>
              </a:rPr>
              <a:t>WP5  </a:t>
            </a:r>
            <a:r>
              <a:rPr lang="fr-FR" b="1" dirty="0" err="1" smtClean="0">
                <a:solidFill>
                  <a:schemeClr val="bg1"/>
                </a:solidFill>
              </a:rPr>
              <a:t>External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Magnets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6" name="Image 15" descr="BPM.bmp"/>
          <p:cNvPicPr>
            <a:picLocks noChangeAspect="1"/>
          </p:cNvPicPr>
          <p:nvPr/>
        </p:nvPicPr>
        <p:blipFill>
          <a:blip r:embed="rId7" cstate="print"/>
          <a:srcRect l="25021" t="17255" r="23151" b="19479"/>
          <a:stretch>
            <a:fillRect/>
          </a:stretch>
        </p:blipFill>
        <p:spPr>
          <a:xfrm>
            <a:off x="4938164" y="5828816"/>
            <a:ext cx="1225463" cy="929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21425" y="6440767"/>
            <a:ext cx="3267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dirty="0" smtClean="0">
                <a:solidFill>
                  <a:schemeClr val="bg1"/>
                </a:solidFill>
              </a:rPr>
              <a:t>WP7 Diagnostics BPM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7648155" y="3140968"/>
            <a:ext cx="1495845" cy="2974013"/>
            <a:chOff x="7740352" y="2255187"/>
            <a:chExt cx="1495845" cy="2974013"/>
          </a:xfrm>
        </p:grpSpPr>
        <p:grpSp>
          <p:nvGrpSpPr>
            <p:cNvPr id="19" name="Groupe 18"/>
            <p:cNvGrpSpPr/>
            <p:nvPr/>
          </p:nvGrpSpPr>
          <p:grpSpPr>
            <a:xfrm>
              <a:off x="7740352" y="2780928"/>
              <a:ext cx="1367432" cy="2448272"/>
              <a:chOff x="7740352" y="2879520"/>
              <a:chExt cx="1367432" cy="2448272"/>
            </a:xfrm>
          </p:grpSpPr>
          <p:pic>
            <p:nvPicPr>
              <p:cNvPr id="21" name="Image 20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6416" y="2879520"/>
                <a:ext cx="776549" cy="288032"/>
              </a:xfrm>
              <a:prstGeom prst="rect">
                <a:avLst/>
              </a:prstGeom>
              <a:noFill/>
            </p:spPr>
          </p:pic>
          <p:pic>
            <p:nvPicPr>
              <p:cNvPr id="22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6417" y="3239560"/>
                <a:ext cx="776548" cy="869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Image 22" descr="logo_ganil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0352" y="4198091"/>
                <a:ext cx="1352613" cy="4148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6418" y="4682230"/>
                <a:ext cx="791366" cy="645562"/>
              </a:xfrm>
              <a:prstGeom prst="rect">
                <a:avLst/>
              </a:prstGeom>
            </p:spPr>
          </p:pic>
        </p:grp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272" y="2255187"/>
              <a:ext cx="990925" cy="451422"/>
            </a:xfrm>
            <a:prstGeom prst="rect">
              <a:avLst/>
            </a:prstGeom>
          </p:spPr>
        </p:pic>
      </p:grpSp>
      <p:pic>
        <p:nvPicPr>
          <p:cNvPr id="7" name="Picture 6" descr="PL-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59632" y="188640"/>
            <a:ext cx="5795963" cy="85883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71" y="5832365"/>
            <a:ext cx="1303257" cy="9261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82" y="116632"/>
            <a:ext cx="977244" cy="6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6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6"/>
          <p:cNvSpPr txBox="1">
            <a:spLocks/>
          </p:cNvSpPr>
          <p:nvPr/>
        </p:nvSpPr>
        <p:spPr>
          <a:xfrm>
            <a:off x="0" y="2130425"/>
            <a:ext cx="7772400" cy="14700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R3B-Glad</a:t>
            </a:r>
            <a:endParaRPr lang="en-US" dirty="0"/>
          </a:p>
        </p:txBody>
      </p:sp>
      <p:sp>
        <p:nvSpPr>
          <p:cNvPr id="4" name="Rectangle 88"/>
          <p:cNvSpPr>
            <a:spLocks noChangeArrowheads="1"/>
          </p:cNvSpPr>
          <p:nvPr/>
        </p:nvSpPr>
        <p:spPr bwMode="auto">
          <a:xfrm>
            <a:off x="0" y="1105396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/>
          </a:p>
        </p:txBody>
      </p:sp>
      <p:pic>
        <p:nvPicPr>
          <p:cNvPr id="5" name="Objet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-481" b="-641"/>
          <a:stretch>
            <a:fillRect/>
          </a:stretch>
        </p:blipFill>
        <p:spPr bwMode="auto">
          <a:xfrm>
            <a:off x="238352" y="1287463"/>
            <a:ext cx="53578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75" b="978"/>
          <a:stretch/>
        </p:blipFill>
        <p:spPr>
          <a:xfrm flipH="1">
            <a:off x="533400" y="3372644"/>
            <a:ext cx="3130556" cy="3006385"/>
          </a:xfrm>
          <a:prstGeom prst="rect">
            <a:avLst/>
          </a:prstGeom>
        </p:spPr>
      </p:pic>
      <p:pic>
        <p:nvPicPr>
          <p:cNvPr id="7" name="Objet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18"/>
          <a:stretch>
            <a:fillRect/>
          </a:stretch>
        </p:blipFill>
        <p:spPr bwMode="auto">
          <a:xfrm>
            <a:off x="6645929" y="3372644"/>
            <a:ext cx="2214562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596164" y="2641599"/>
            <a:ext cx="642938" cy="646113"/>
          </a:xfrm>
          <a:prstGeom prst="rect">
            <a:avLst/>
          </a:prstGeom>
          <a:solidFill>
            <a:srgbClr val="FAE234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Arial" pitchFamily="34" charset="0"/>
              </a:rPr>
              <a:t>GSI</a:t>
            </a:r>
          </a:p>
          <a:p>
            <a:pPr algn="ctr">
              <a:buFontTx/>
              <a:buNone/>
              <a:defRPr/>
            </a:pP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FAIR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63963" y="2298700"/>
            <a:ext cx="887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fr-FR" sz="1000" b="1" dirty="0">
                <a:latin typeface="+mj-lt"/>
              </a:rPr>
              <a:t>1 GeV / 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56021" y="3781179"/>
            <a:ext cx="214313" cy="290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761047" y="4679156"/>
            <a:ext cx="214312" cy="288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fr-FR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</a:p>
        </p:txBody>
      </p:sp>
      <p:pic>
        <p:nvPicPr>
          <p:cNvPr id="12" name="Picture 23" descr="D:\WORKdir - BG USER\R3B-GLAD_EDMS_OO\3 MEDIA\38 IMAGES MM\Ensembles Bobi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73" y="1350778"/>
            <a:ext cx="24288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763964" y="5279570"/>
            <a:ext cx="4997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Structure innovante</a:t>
            </a:r>
          </a:p>
          <a:p>
            <a:r>
              <a:rPr lang="fr-FR" dirty="0" smtClean="0"/>
              <a:t>Aimant à blindage actif et refroidissement indirect par thermosiphon</a:t>
            </a:r>
          </a:p>
          <a:p>
            <a:r>
              <a:rPr lang="fr-FR" dirty="0" smtClean="0"/>
              <a:t>Effort entre bobines principales : 500 tonnes</a:t>
            </a:r>
            <a:endParaRPr lang="fr-FR" dirty="0"/>
          </a:p>
        </p:txBody>
      </p:sp>
      <p:sp>
        <p:nvSpPr>
          <p:cNvPr id="14" name="Titre 16"/>
          <p:cNvSpPr txBox="1">
            <a:spLocks/>
          </p:cNvSpPr>
          <p:nvPr/>
        </p:nvSpPr>
        <p:spPr>
          <a:xfrm>
            <a:off x="1290953" y="105397"/>
            <a:ext cx="7237412" cy="9366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R3B-Glad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52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6"/>
          <p:cNvSpPr txBox="1">
            <a:spLocks/>
          </p:cNvSpPr>
          <p:nvPr/>
        </p:nvSpPr>
        <p:spPr>
          <a:xfrm>
            <a:off x="1290953" y="105397"/>
            <a:ext cx="7237412" cy="9366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R3B-Glad</a:t>
            </a:r>
            <a:endParaRPr lang="en-US" dirty="0"/>
          </a:p>
        </p:txBody>
      </p:sp>
      <p:pic>
        <p:nvPicPr>
          <p:cNvPr id="226306" name="Picture 2" descr="C:\Users\NA090539\AppData\Local\Microsoft\Windows\Temporary Internet Files\Content.Outlook\AE6HNJTU\MF posée 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9059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 cstate="print"/>
          <a:srcRect l="5544" t="35925" r="13303" b="47331"/>
          <a:stretch>
            <a:fillRect/>
          </a:stretch>
        </p:blipFill>
        <p:spPr bwMode="auto">
          <a:xfrm>
            <a:off x="6096000" y="1052513"/>
            <a:ext cx="3048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3094038" y="2968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0" name="Rectangle 10"/>
          <p:cNvSpPr>
            <a:spLocks noChangeArrowheads="1"/>
          </p:cNvSpPr>
          <p:nvPr/>
        </p:nvSpPr>
        <p:spPr bwMode="auto">
          <a:xfrm>
            <a:off x="0" y="1373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" y="765175"/>
            <a:ext cx="90678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fr-FR" sz="1600" dirty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Irfu</a:t>
            </a:r>
            <a:r>
              <a:rPr 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(Saclay) : </a:t>
            </a:r>
            <a:r>
              <a:rPr lang="fr-FR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Integration</a:t>
            </a:r>
            <a:r>
              <a:rPr 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of 83 (100) cryomodules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Cryomodules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integrated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in a new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dedicated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facility</a:t>
            </a: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Assembly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in clean room of 83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cavity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strings 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Assembly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of 83 cold masses in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their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vacuum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vessel</a:t>
            </a: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Series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operation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sub-contracted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to an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industrial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operator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(ALSYOM, ALCEN group)</a:t>
            </a:r>
          </a:p>
          <a:p>
            <a:pPr>
              <a:defRPr/>
            </a:pP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IN2P3/LAL (Orsay) : </a:t>
            </a:r>
            <a:r>
              <a:rPr lang="fr-FR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Delivery</a:t>
            </a:r>
            <a:r>
              <a:rPr 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of over 650 (800) </a:t>
            </a:r>
            <a:r>
              <a:rPr lang="fr-FR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Couplers</a:t>
            </a:r>
            <a:endParaRPr lang="fr-FR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LAL hosts all the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conditionning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process</a:t>
            </a: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Contract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attributed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to a Thales / RI consortium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Couplers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received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prepared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conditionned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&amp; sent for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integration</a:t>
            </a:r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in the </a:t>
            </a:r>
            <a:r>
              <a:rPr lang="fr-F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cryomodules</a:t>
            </a: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600" dirty="0">
              <a:solidFill>
                <a:schemeClr val="accent4"/>
              </a:solidFill>
            </a:endParaRPr>
          </a:p>
          <a:p>
            <a:pPr>
              <a:buFontTx/>
              <a:buChar char="•"/>
              <a:defRPr/>
            </a:pPr>
            <a:endParaRPr lang="fr-FR" sz="1600" dirty="0">
              <a:solidFill>
                <a:srgbClr val="0000FF"/>
              </a:solidFill>
            </a:endParaRPr>
          </a:p>
        </p:txBody>
      </p:sp>
      <p:sp>
        <p:nvSpPr>
          <p:cNvPr id="39942" name="AutoShape 2" descr="https://mecanique.lal.in2p3.fr/couplers-XFEL/slideshow/pic4.JPG"/>
          <p:cNvSpPr>
            <a:spLocks noChangeAspect="1" noChangeArrowheads="1"/>
          </p:cNvSpPr>
          <p:nvPr/>
        </p:nvSpPr>
        <p:spPr bwMode="auto">
          <a:xfrm>
            <a:off x="155575" y="-509588"/>
            <a:ext cx="142875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43" name="AutoShape 4" descr="https://mecanique.lal.in2p3.fr/couplers-XFEL/slideshow/pic4.JPG"/>
          <p:cNvSpPr>
            <a:spLocks noChangeAspect="1" noChangeArrowheads="1"/>
          </p:cNvSpPr>
          <p:nvPr/>
        </p:nvSpPr>
        <p:spPr bwMode="auto">
          <a:xfrm>
            <a:off x="307975" y="-357188"/>
            <a:ext cx="142875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44" name="AutoShape 6" descr="https://mecanique.lal.in2p3.fr/couplers-XFEL/slideshow/pic4.JPG"/>
          <p:cNvSpPr>
            <a:spLocks noChangeAspect="1" noChangeArrowheads="1"/>
          </p:cNvSpPr>
          <p:nvPr/>
        </p:nvSpPr>
        <p:spPr bwMode="auto">
          <a:xfrm>
            <a:off x="460375" y="-204788"/>
            <a:ext cx="142875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9945" name="Picture 8" descr="Logo: European XF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38100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0" descr="Logo: European XF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-22860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4" descr="TTF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3573016"/>
            <a:ext cx="17811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5" descr="DSC070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2322" y="3492128"/>
            <a:ext cx="34575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2813" y="3641522"/>
            <a:ext cx="2290763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2508481" y="5733256"/>
            <a:ext cx="32159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Couplers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industrialization</a:t>
            </a:r>
            <a:r>
              <a:rPr lang="fr-FR" sz="1600" dirty="0">
                <a:solidFill>
                  <a:schemeClr val="bg1"/>
                </a:solidFill>
              </a:rPr>
              <a:t> (Orsay</a:t>
            </a:r>
            <a:r>
              <a:rPr lang="fr-FR" sz="1600" dirty="0">
                <a:solidFill>
                  <a:schemeClr val="accent4"/>
                </a:solidFill>
              </a:rPr>
              <a:t>)</a:t>
            </a:r>
          </a:p>
        </p:txBody>
      </p:sp>
      <p:pic>
        <p:nvPicPr>
          <p:cNvPr id="39951" name="Picture 2" descr="Logo: European XF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-7620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4" descr="http://www.desy.de/d3/html/xfel-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144463" y="148570"/>
            <a:ext cx="889158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French contribution to XFEL</a:t>
            </a:r>
          </a:p>
        </p:txBody>
      </p:sp>
    </p:spTree>
    <p:extLst>
      <p:ext uri="{BB962C8B-B14F-4D97-AF65-F5344CB8AC3E}">
        <p14:creationId xmlns:p14="http://schemas.microsoft.com/office/powerpoint/2010/main" val="37768036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0962" name="Rectangle 10"/>
          <p:cNvSpPr>
            <a:spLocks noChangeArrowheads="1"/>
          </p:cNvSpPr>
          <p:nvPr/>
        </p:nvSpPr>
        <p:spPr bwMode="auto">
          <a:xfrm>
            <a:off x="0" y="1373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4038600"/>
            <a:ext cx="3835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AutoShape 2" descr="https://mecanique.lal.in2p3.fr/couplers-XFEL/slideshow/pic4.JPG"/>
          <p:cNvSpPr>
            <a:spLocks noChangeAspect="1" noChangeArrowheads="1"/>
          </p:cNvSpPr>
          <p:nvPr/>
        </p:nvSpPr>
        <p:spPr bwMode="auto">
          <a:xfrm>
            <a:off x="155575" y="-509588"/>
            <a:ext cx="142875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965" name="AutoShape 4" descr="https://mecanique.lal.in2p3.fr/couplers-XFEL/slideshow/pic4.JPG"/>
          <p:cNvSpPr>
            <a:spLocks noChangeAspect="1" noChangeArrowheads="1"/>
          </p:cNvSpPr>
          <p:nvPr/>
        </p:nvSpPr>
        <p:spPr bwMode="auto">
          <a:xfrm>
            <a:off x="307975" y="-357188"/>
            <a:ext cx="142875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966" name="AutoShape 6" descr="https://mecanique.lal.in2p3.fr/couplers-XFEL/slideshow/pic4.JPG"/>
          <p:cNvSpPr>
            <a:spLocks noChangeAspect="1" noChangeArrowheads="1"/>
          </p:cNvSpPr>
          <p:nvPr/>
        </p:nvSpPr>
        <p:spPr bwMode="auto">
          <a:xfrm>
            <a:off x="460375" y="-204788"/>
            <a:ext cx="142875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0967" name="Image 9" descr="IMG_27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300" y="1600200"/>
            <a:ext cx="38354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87500"/>
            <a:ext cx="35687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3"/>
          <p:cNvSpPr>
            <a:spLocks noChangeArrowheads="1"/>
          </p:cNvSpPr>
          <p:nvPr/>
        </p:nvSpPr>
        <p:spPr bwMode="auto">
          <a:xfrm>
            <a:off x="76200" y="908050"/>
            <a:ext cx="899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</a:rPr>
              <a:t>Each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cavity</a:t>
            </a:r>
            <a:r>
              <a:rPr lang="fr-FR" sz="1400" dirty="0">
                <a:solidFill>
                  <a:schemeClr val="bg1"/>
                </a:solidFill>
              </a:rPr>
              <a:t> string </a:t>
            </a:r>
            <a:r>
              <a:rPr lang="fr-FR" sz="1400" dirty="0" err="1">
                <a:solidFill>
                  <a:schemeClr val="bg1"/>
                </a:solidFill>
              </a:rPr>
              <a:t>contains</a:t>
            </a:r>
            <a:r>
              <a:rPr lang="fr-FR" sz="1400" dirty="0">
                <a:solidFill>
                  <a:schemeClr val="bg1"/>
                </a:solidFill>
              </a:rPr>
              <a:t> 8 </a:t>
            </a:r>
            <a:r>
              <a:rPr lang="fr-FR" sz="1400" dirty="0" err="1">
                <a:solidFill>
                  <a:schemeClr val="bg1"/>
                </a:solidFill>
              </a:rPr>
              <a:t>cavities</a:t>
            </a:r>
            <a:r>
              <a:rPr lang="fr-FR" sz="1400" dirty="0">
                <a:solidFill>
                  <a:schemeClr val="bg1"/>
                </a:solidFill>
              </a:rPr>
              <a:t>, 8 RF </a:t>
            </a:r>
            <a:r>
              <a:rPr lang="fr-FR" sz="1400" dirty="0" err="1">
                <a:solidFill>
                  <a:schemeClr val="bg1"/>
                </a:solidFill>
              </a:rPr>
              <a:t>couplers</a:t>
            </a:r>
            <a:r>
              <a:rPr lang="fr-FR" sz="1400" dirty="0">
                <a:solidFill>
                  <a:schemeClr val="bg1"/>
                </a:solidFill>
              </a:rPr>
              <a:t> , one </a:t>
            </a:r>
            <a:r>
              <a:rPr lang="fr-FR" sz="1400" dirty="0" err="1">
                <a:solidFill>
                  <a:schemeClr val="bg1"/>
                </a:solidFill>
              </a:rPr>
              <a:t>quadrupole</a:t>
            </a:r>
            <a:r>
              <a:rPr lang="fr-FR" sz="1400" dirty="0">
                <a:solidFill>
                  <a:schemeClr val="bg1"/>
                </a:solidFill>
              </a:rPr>
              <a:t>, one BPM and </a:t>
            </a:r>
            <a:r>
              <a:rPr lang="fr-FR" sz="1400" dirty="0" err="1">
                <a:solidFill>
                  <a:schemeClr val="bg1"/>
                </a:solidFill>
              </a:rPr>
              <a:t>two</a:t>
            </a:r>
            <a:r>
              <a:rPr lang="fr-FR" sz="1400" dirty="0">
                <a:solidFill>
                  <a:schemeClr val="bg1"/>
                </a:solidFill>
              </a:rPr>
              <a:t> vacuum valves</a:t>
            </a:r>
          </a:p>
        </p:txBody>
      </p:sp>
      <p:pic>
        <p:nvPicPr>
          <p:cNvPr id="40970" name="Picture 4" descr="http://www.desy.de/d3/html/xfel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Rectangle 8"/>
          <p:cNvSpPr>
            <a:spLocks noChangeArrowheads="1"/>
          </p:cNvSpPr>
          <p:nvPr/>
        </p:nvSpPr>
        <p:spPr bwMode="auto">
          <a:xfrm>
            <a:off x="4343400" y="3609975"/>
            <a:ext cx="4178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47700" indent="-457200"/>
            <a:r>
              <a:rPr lang="en-GB" sz="1200" dirty="0">
                <a:solidFill>
                  <a:schemeClr val="bg1"/>
                </a:solidFill>
              </a:rPr>
              <a:t>Transfer of </a:t>
            </a:r>
            <a:r>
              <a:rPr lang="en-GB" sz="1200" dirty="0" err="1">
                <a:solidFill>
                  <a:schemeClr val="bg1"/>
                </a:solidFill>
              </a:rPr>
              <a:t>cryomodule</a:t>
            </a:r>
            <a:r>
              <a:rPr lang="en-GB" sz="1200" dirty="0">
                <a:solidFill>
                  <a:schemeClr val="bg1"/>
                </a:solidFill>
              </a:rPr>
              <a:t> in clean room roll-out area</a:t>
            </a:r>
          </a:p>
        </p:txBody>
      </p:sp>
      <p:sp>
        <p:nvSpPr>
          <p:cNvPr id="15" name="Espace réservé du contenu 12"/>
          <p:cNvSpPr txBox="1">
            <a:spLocks/>
          </p:cNvSpPr>
          <p:nvPr/>
        </p:nvSpPr>
        <p:spPr bwMode="auto">
          <a:xfrm>
            <a:off x="4343400" y="6172200"/>
            <a:ext cx="41798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47700" indent="-457200" eaLnBrk="1" hangingPunct="1">
              <a:buFontTx/>
              <a:buNone/>
              <a:defRPr/>
            </a:pPr>
            <a:r>
              <a:rPr lang="en-GB" sz="1200" kern="0" dirty="0" smtClean="0">
                <a:solidFill>
                  <a:schemeClr val="bg1"/>
                </a:solidFill>
                <a:latin typeface="Comic Sans MS" pitchFamily="66" charset="0"/>
              </a:rPr>
              <a:t>Transfer of </a:t>
            </a:r>
            <a:r>
              <a:rPr lang="en-GB" sz="1200" kern="0" dirty="0" err="1" smtClean="0">
                <a:solidFill>
                  <a:schemeClr val="bg1"/>
                </a:solidFill>
                <a:latin typeface="Comic Sans MS" pitchFamily="66" charset="0"/>
              </a:rPr>
              <a:t>cryomodule</a:t>
            </a:r>
            <a:r>
              <a:rPr lang="en-GB" sz="1200" kern="0" dirty="0" smtClean="0">
                <a:solidFill>
                  <a:schemeClr val="bg1"/>
                </a:solidFill>
                <a:latin typeface="Comic Sans MS" pitchFamily="66" charset="0"/>
              </a:rPr>
              <a:t> in RF coupler assembly area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44463" y="44450"/>
            <a:ext cx="88915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Integration of XFEL cryomodules (Saclay)</a:t>
            </a:r>
          </a:p>
        </p:txBody>
      </p:sp>
    </p:spTree>
    <p:extLst>
      <p:ext uri="{BB962C8B-B14F-4D97-AF65-F5344CB8AC3E}">
        <p14:creationId xmlns:p14="http://schemas.microsoft.com/office/powerpoint/2010/main" val="1470091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847975" y="1285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8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4436393"/>
            <a:ext cx="86502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46" name="Picture 4"/>
          <p:cNvPicPr>
            <a:picLocks noChangeAspect="1"/>
          </p:cNvPicPr>
          <p:nvPr/>
        </p:nvPicPr>
        <p:blipFill>
          <a:blip r:embed="rId4" cstate="print"/>
          <a:srcRect l="6630" t="16486" r="4573" b="5495"/>
          <a:stretch>
            <a:fillRect/>
          </a:stretch>
        </p:blipFill>
        <p:spPr bwMode="auto">
          <a:xfrm>
            <a:off x="125412" y="1110806"/>
            <a:ext cx="5238675" cy="325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144463" y="44450"/>
            <a:ext cx="889158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Involvement of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IRFU and IN2P3 in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ESS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87525">
            <a:off x="4779610" y="1853031"/>
            <a:ext cx="4756963" cy="175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 rot="18757446">
            <a:off x="2848946" y="1375847"/>
            <a:ext cx="6868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ESS </a:t>
            </a:r>
            <a:r>
              <a:rPr lang="fr-FR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elliptical</a:t>
            </a:r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cryomodules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8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847975" y="1285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8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4436393"/>
            <a:ext cx="86502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46" name="Picture 4"/>
          <p:cNvPicPr>
            <a:picLocks noChangeAspect="1"/>
          </p:cNvPicPr>
          <p:nvPr/>
        </p:nvPicPr>
        <p:blipFill>
          <a:blip r:embed="rId4" cstate="print"/>
          <a:srcRect l="6630" t="16486" r="4573" b="5495"/>
          <a:stretch>
            <a:fillRect/>
          </a:stretch>
        </p:blipFill>
        <p:spPr bwMode="auto">
          <a:xfrm>
            <a:off x="125412" y="1110806"/>
            <a:ext cx="5238675" cy="325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144463" y="44450"/>
            <a:ext cx="889158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Involvement of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IRFU and IN2P3 in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ESS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436096" y="1706032"/>
            <a:ext cx="3629520" cy="193899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France is « financing »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~8% of the project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CEA contribution of the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Order of ~90M€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5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C:\Users\pc115385\AppData\Local\Microsoft\Windows\Temporary Internet Files\Content.Outlook\0E3I0ECC\IMG_0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668"/>
            <a:ext cx="91440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56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899592" y="-27384"/>
            <a:ext cx="7642299" cy="954107"/>
          </a:xfrm>
          <a:prstGeom prst="rect">
            <a:avLst/>
          </a:prstGeom>
          <a:noFill/>
          <a:ln w="38100"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Participation in the construction of accelerators in Japan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1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smtClean="0"/>
              <a:t>Large </a:t>
            </a:r>
            <a:r>
              <a:rPr lang="en-US" sz="2000" dirty="0"/>
              <a:t>CEA Institute created in 1993</a:t>
            </a:r>
            <a:br>
              <a:rPr lang="en-US" sz="2000" dirty="0"/>
            </a:br>
            <a:r>
              <a:rPr lang="en-US" sz="2000" dirty="0"/>
              <a:t>      </a:t>
            </a:r>
            <a:r>
              <a:rPr lang="en-US" sz="2000" dirty="0" smtClean="0"/>
              <a:t>         Research </a:t>
            </a:r>
            <a:r>
              <a:rPr lang="en-US" sz="2000" dirty="0"/>
              <a:t>and </a:t>
            </a:r>
            <a:r>
              <a:rPr lang="en-US" sz="2000" dirty="0" smtClean="0"/>
              <a:t>Technology</a:t>
            </a:r>
            <a:endParaRPr lang="en-US" sz="20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grpSp>
        <p:nvGrpSpPr>
          <p:cNvPr id="87" name="Groupe 86"/>
          <p:cNvGrpSpPr/>
          <p:nvPr/>
        </p:nvGrpSpPr>
        <p:grpSpPr>
          <a:xfrm>
            <a:off x="755576" y="1944446"/>
            <a:ext cx="7872734" cy="3428770"/>
            <a:chOff x="947738" y="3024566"/>
            <a:chExt cx="7656710" cy="3428770"/>
          </a:xfrm>
        </p:grpSpPr>
        <p:sp>
          <p:nvSpPr>
            <p:cNvPr id="88" name="Rectangle 70"/>
            <p:cNvSpPr>
              <a:spLocks noChangeArrowheads="1"/>
            </p:cNvSpPr>
            <p:nvPr/>
          </p:nvSpPr>
          <p:spPr bwMode="auto">
            <a:xfrm>
              <a:off x="947738" y="3024566"/>
              <a:ext cx="7656710" cy="3428770"/>
            </a:xfrm>
            <a:prstGeom prst="rect">
              <a:avLst/>
            </a:prstGeom>
            <a:solidFill>
              <a:srgbClr val="E3D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en-US" sz="2400"/>
            </a:p>
          </p:txBody>
        </p:sp>
        <p:sp>
          <p:nvSpPr>
            <p:cNvPr id="89" name="AutoShape 4"/>
            <p:cNvSpPr>
              <a:spLocks noChangeArrowheads="1"/>
            </p:cNvSpPr>
            <p:nvPr/>
          </p:nvSpPr>
          <p:spPr bwMode="auto">
            <a:xfrm>
              <a:off x="1119697" y="3219450"/>
              <a:ext cx="7307362" cy="765137"/>
            </a:xfrm>
            <a:prstGeom prst="flowChartAlternateProcess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74C29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90" name="AutoShape 5"/>
            <p:cNvSpPr>
              <a:spLocks noChangeArrowheads="1"/>
            </p:cNvSpPr>
            <p:nvPr/>
          </p:nvSpPr>
          <p:spPr bwMode="auto">
            <a:xfrm>
              <a:off x="2207565" y="5606450"/>
              <a:ext cx="2378467" cy="639205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Particle Physics</a:t>
              </a:r>
            </a:p>
          </p:txBody>
        </p:sp>
        <p:sp>
          <p:nvSpPr>
            <p:cNvPr id="91" name="AutoShape 6"/>
            <p:cNvSpPr>
              <a:spLocks noChangeArrowheads="1"/>
            </p:cNvSpPr>
            <p:nvPr/>
          </p:nvSpPr>
          <p:spPr bwMode="auto">
            <a:xfrm>
              <a:off x="2207565" y="4862301"/>
              <a:ext cx="2378467" cy="681183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Nuclear Physics</a:t>
              </a:r>
            </a:p>
          </p:txBody>
        </p:sp>
        <p:sp>
          <p:nvSpPr>
            <p:cNvPr id="92" name="AutoShape 7"/>
            <p:cNvSpPr>
              <a:spLocks noChangeArrowheads="1"/>
            </p:cNvSpPr>
            <p:nvPr/>
          </p:nvSpPr>
          <p:spPr bwMode="auto">
            <a:xfrm>
              <a:off x="2207565" y="4089532"/>
              <a:ext cx="2378467" cy="700262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Astrophysics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Space technologies</a:t>
              </a:r>
            </a:p>
          </p:txBody>
        </p:sp>
        <p:sp>
          <p:nvSpPr>
            <p:cNvPr id="94" name="AutoShape 8"/>
            <p:cNvSpPr>
              <a:spLocks noChangeArrowheads="1"/>
            </p:cNvSpPr>
            <p:nvPr/>
          </p:nvSpPr>
          <p:spPr bwMode="auto">
            <a:xfrm>
              <a:off x="4888318" y="4097164"/>
              <a:ext cx="2416480" cy="702171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Accelerators,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Supra. Magnets</a:t>
              </a:r>
            </a:p>
          </p:txBody>
        </p:sp>
        <p:sp>
          <p:nvSpPr>
            <p:cNvPr id="95" name="AutoShape 9"/>
            <p:cNvSpPr>
              <a:spLocks noChangeArrowheads="1"/>
            </p:cNvSpPr>
            <p:nvPr/>
          </p:nvSpPr>
          <p:spPr bwMode="auto">
            <a:xfrm>
              <a:off x="4888318" y="5615990"/>
              <a:ext cx="2416480" cy="637297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Systems engineering</a:t>
              </a:r>
            </a:p>
          </p:txBody>
        </p:sp>
        <p:sp>
          <p:nvSpPr>
            <p:cNvPr id="96" name="AutoShape 10"/>
            <p:cNvSpPr>
              <a:spLocks noChangeArrowheads="1"/>
            </p:cNvSpPr>
            <p:nvPr/>
          </p:nvSpPr>
          <p:spPr bwMode="auto">
            <a:xfrm>
              <a:off x="4888318" y="4862301"/>
              <a:ext cx="2416480" cy="679274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Detectors, electronic,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computing</a:t>
              </a:r>
            </a:p>
          </p:txBody>
        </p:sp>
        <p:cxnSp>
          <p:nvCxnSpPr>
            <p:cNvPr id="108" name="AutoShape 13"/>
            <p:cNvCxnSpPr>
              <a:cxnSpLocks noChangeShapeType="1"/>
              <a:stCxn id="89" idx="2"/>
              <a:endCxn id="94" idx="1"/>
            </p:cNvCxnSpPr>
            <p:nvPr/>
          </p:nvCxnSpPr>
          <p:spPr bwMode="auto">
            <a:xfrm rot="16200000" flipH="1">
              <a:off x="4599469" y="4159401"/>
              <a:ext cx="463662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9" name="AutoShape 14"/>
            <p:cNvCxnSpPr>
              <a:cxnSpLocks noChangeShapeType="1"/>
              <a:stCxn id="89" idx="2"/>
              <a:endCxn id="96" idx="1"/>
            </p:cNvCxnSpPr>
            <p:nvPr/>
          </p:nvCxnSpPr>
          <p:spPr bwMode="auto">
            <a:xfrm rot="16200000" flipH="1">
              <a:off x="4222625" y="4536245"/>
              <a:ext cx="12173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0" name="AutoShape 16"/>
            <p:cNvCxnSpPr>
              <a:cxnSpLocks noChangeShapeType="1"/>
              <a:stCxn id="89" idx="2"/>
              <a:endCxn id="95" idx="1"/>
            </p:cNvCxnSpPr>
            <p:nvPr/>
          </p:nvCxnSpPr>
          <p:spPr bwMode="auto">
            <a:xfrm rot="16200000" flipH="1">
              <a:off x="3856275" y="4902595"/>
              <a:ext cx="19500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4" name="AutoShape 19"/>
            <p:cNvCxnSpPr>
              <a:cxnSpLocks noChangeShapeType="1"/>
              <a:stCxn id="89" idx="2"/>
              <a:endCxn id="92" idx="3"/>
            </p:cNvCxnSpPr>
            <p:nvPr/>
          </p:nvCxnSpPr>
          <p:spPr bwMode="auto">
            <a:xfrm rot="5400000">
              <a:off x="4453097" y="4117523"/>
              <a:ext cx="45412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5" name="AutoShape 20"/>
            <p:cNvCxnSpPr>
              <a:cxnSpLocks noChangeShapeType="1"/>
              <a:stCxn id="89" idx="2"/>
              <a:endCxn id="91" idx="3"/>
            </p:cNvCxnSpPr>
            <p:nvPr/>
          </p:nvCxnSpPr>
          <p:spPr bwMode="auto">
            <a:xfrm rot="5400000">
              <a:off x="4071482" y="4499138"/>
              <a:ext cx="121735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6" name="AutoShape 21"/>
            <p:cNvCxnSpPr>
              <a:cxnSpLocks noChangeShapeType="1"/>
              <a:stCxn id="89" idx="2"/>
              <a:endCxn id="90" idx="3"/>
            </p:cNvCxnSpPr>
            <p:nvPr/>
          </p:nvCxnSpPr>
          <p:spPr bwMode="auto">
            <a:xfrm rot="5400000">
              <a:off x="3709902" y="4860718"/>
              <a:ext cx="194051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pic>
          <p:nvPicPr>
            <p:cNvPr id="117" name="Picture 24" descr="p2598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8748" y="4099072"/>
              <a:ext cx="1011844" cy="6621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8" name="Picture 26" descr="AimantTunn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69962" y="4120061"/>
              <a:ext cx="1078818" cy="637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Picture 28" descr="mimosa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69962" y="4887106"/>
              <a:ext cx="1078818" cy="650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0" name="Group 29"/>
            <p:cNvGrpSpPr>
              <a:grpSpLocks/>
            </p:cNvGrpSpPr>
            <p:nvPr/>
          </p:nvGrpSpPr>
          <p:grpSpPr bwMode="auto">
            <a:xfrm>
              <a:off x="7369962" y="5636979"/>
              <a:ext cx="1077007" cy="574331"/>
              <a:chOff x="2902" y="527"/>
              <a:chExt cx="2812" cy="1498"/>
            </a:xfrm>
          </p:grpSpPr>
          <p:graphicFrame>
            <p:nvGraphicFramePr>
              <p:cNvPr id="125" name="Object 30"/>
              <p:cNvGraphicFramePr>
                <a:graphicFrameLocks noChangeAspect="1"/>
              </p:cNvGraphicFramePr>
              <p:nvPr/>
            </p:nvGraphicFramePr>
            <p:xfrm>
              <a:off x="2902" y="527"/>
              <a:ext cx="1353" cy="14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1226" r:id="rId6" imgW="7219048" imgH="7992591" progId="">
                      <p:embed/>
                    </p:oleObj>
                  </mc:Choice>
                  <mc:Fallback>
                    <p:oleObj r:id="rId6" imgW="7219048" imgH="799259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02" y="527"/>
                            <a:ext cx="1353" cy="149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31"/>
              <p:cNvGraphicFramePr>
                <a:graphicFrameLocks noChangeAspect="1"/>
              </p:cNvGraphicFramePr>
              <p:nvPr/>
            </p:nvGraphicFramePr>
            <p:xfrm>
              <a:off x="4340" y="527"/>
              <a:ext cx="1374" cy="14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1227" r:id="rId8" imgW="7314286" imgH="7942857" progId="">
                      <p:embed/>
                    </p:oleObj>
                  </mc:Choice>
                  <mc:Fallback>
                    <p:oleObj r:id="rId8" imgW="7314286" imgH="794285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0" y="527"/>
                            <a:ext cx="1374" cy="149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1" name="Text Box 38"/>
            <p:cNvSpPr txBox="1">
              <a:spLocks noChangeArrowheads="1"/>
            </p:cNvSpPr>
            <p:nvPr/>
          </p:nvSpPr>
          <p:spPr bwMode="auto">
            <a:xfrm>
              <a:off x="1351389" y="3221358"/>
              <a:ext cx="68258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Institute of Research into the Fundamental laws of Universe</a:t>
              </a:r>
            </a:p>
          </p:txBody>
        </p:sp>
        <p:pic>
          <p:nvPicPr>
            <p:cNvPr id="122" name="Picture 27" descr="Atlas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69961" y="4104796"/>
              <a:ext cx="1057097" cy="669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3" name="Picture 4" descr="2e2mu.png"/>
            <p:cNvPicPr preferRelativeResize="0"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8" t="1583" b="59636"/>
            <a:stretch/>
          </p:blipFill>
          <p:spPr>
            <a:xfrm>
              <a:off x="1128748" y="5616155"/>
              <a:ext cx="1011844" cy="629665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</p:pic>
        <p:pic>
          <p:nvPicPr>
            <p:cNvPr id="124" name="Image 1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71" y="4862301"/>
              <a:ext cx="1011921" cy="6754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7" name="Rectangle 70"/>
          <p:cNvSpPr>
            <a:spLocks noChangeArrowheads="1"/>
          </p:cNvSpPr>
          <p:nvPr/>
        </p:nvSpPr>
        <p:spPr bwMode="auto">
          <a:xfrm>
            <a:off x="179512" y="1484784"/>
            <a:ext cx="8448798" cy="4536504"/>
          </a:xfrm>
          <a:prstGeom prst="rect">
            <a:avLst/>
          </a:prstGeom>
          <a:solidFill>
            <a:srgbClr val="E5F8FF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/>
          </a:p>
        </p:txBody>
      </p:sp>
      <p:sp>
        <p:nvSpPr>
          <p:cNvPr id="128" name="AutoShape 4"/>
          <p:cNvSpPr>
            <a:spLocks noChangeArrowheads="1"/>
          </p:cNvSpPr>
          <p:nvPr/>
        </p:nvSpPr>
        <p:spPr bwMode="auto">
          <a:xfrm>
            <a:off x="932387" y="2139330"/>
            <a:ext cx="7513530" cy="765137"/>
          </a:xfrm>
          <a:prstGeom prst="flowChartAlternateProcess">
            <a:avLst/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eaLnBrk="0" hangingPunct="0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29" name="AutoShape 5"/>
          <p:cNvSpPr>
            <a:spLocks noChangeArrowheads="1"/>
          </p:cNvSpPr>
          <p:nvPr/>
        </p:nvSpPr>
        <p:spPr bwMode="auto">
          <a:xfrm>
            <a:off x="2050947" y="4526330"/>
            <a:ext cx="2445572" cy="639205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Particle Physics</a:t>
            </a:r>
          </a:p>
        </p:txBody>
      </p:sp>
      <p:sp>
        <p:nvSpPr>
          <p:cNvPr id="130" name="AutoShape 6"/>
          <p:cNvSpPr>
            <a:spLocks noChangeArrowheads="1"/>
          </p:cNvSpPr>
          <p:nvPr/>
        </p:nvSpPr>
        <p:spPr bwMode="auto">
          <a:xfrm>
            <a:off x="2050947" y="3782181"/>
            <a:ext cx="2445572" cy="681183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Nuclear Physics</a:t>
            </a:r>
          </a:p>
        </p:txBody>
      </p:sp>
      <p:sp>
        <p:nvSpPr>
          <p:cNvPr id="131" name="AutoShape 7"/>
          <p:cNvSpPr>
            <a:spLocks noChangeArrowheads="1"/>
          </p:cNvSpPr>
          <p:nvPr/>
        </p:nvSpPr>
        <p:spPr bwMode="auto">
          <a:xfrm>
            <a:off x="2050947" y="3009412"/>
            <a:ext cx="2445572" cy="700262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Astrophysics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132" name="AutoShape 8"/>
          <p:cNvSpPr>
            <a:spLocks noChangeArrowheads="1"/>
          </p:cNvSpPr>
          <p:nvPr/>
        </p:nvSpPr>
        <p:spPr bwMode="auto">
          <a:xfrm>
            <a:off x="4807334" y="3017044"/>
            <a:ext cx="2484658" cy="702171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133" name="AutoShape 9"/>
          <p:cNvSpPr>
            <a:spLocks noChangeArrowheads="1"/>
          </p:cNvSpPr>
          <p:nvPr/>
        </p:nvSpPr>
        <p:spPr bwMode="auto">
          <a:xfrm>
            <a:off x="4807334" y="4535870"/>
            <a:ext cx="2484658" cy="637297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Systems engineering</a:t>
            </a:r>
          </a:p>
        </p:txBody>
      </p:sp>
      <p:sp>
        <p:nvSpPr>
          <p:cNvPr id="134" name="AutoShape 10"/>
          <p:cNvSpPr>
            <a:spLocks noChangeArrowheads="1"/>
          </p:cNvSpPr>
          <p:nvPr/>
        </p:nvSpPr>
        <p:spPr bwMode="auto">
          <a:xfrm>
            <a:off x="4807334" y="3782181"/>
            <a:ext cx="2484658" cy="679274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Detectors, electronic,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computing</a:t>
            </a:r>
          </a:p>
        </p:txBody>
      </p:sp>
      <p:cxnSp>
        <p:nvCxnSpPr>
          <p:cNvPr id="135" name="AutoShape 13"/>
          <p:cNvCxnSpPr>
            <a:cxnSpLocks noChangeShapeType="1"/>
            <a:stCxn id="128" idx="2"/>
            <a:endCxn id="132" idx="1"/>
          </p:cNvCxnSpPr>
          <p:nvPr/>
        </p:nvCxnSpPr>
        <p:spPr bwMode="auto">
          <a:xfrm rot="16200000" flipH="1">
            <a:off x="4516877" y="3077672"/>
            <a:ext cx="463662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6" name="AutoShape 14"/>
          <p:cNvCxnSpPr>
            <a:cxnSpLocks noChangeShapeType="1"/>
            <a:stCxn id="128" idx="2"/>
            <a:endCxn id="134" idx="1"/>
          </p:cNvCxnSpPr>
          <p:nvPr/>
        </p:nvCxnSpPr>
        <p:spPr bwMode="auto">
          <a:xfrm rot="16200000" flipH="1">
            <a:off x="4140033" y="3454516"/>
            <a:ext cx="12173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7" name="AutoShape 16"/>
          <p:cNvCxnSpPr>
            <a:cxnSpLocks noChangeShapeType="1"/>
            <a:stCxn id="128" idx="2"/>
            <a:endCxn id="133" idx="1"/>
          </p:cNvCxnSpPr>
          <p:nvPr/>
        </p:nvCxnSpPr>
        <p:spPr bwMode="auto">
          <a:xfrm rot="16200000" flipH="1">
            <a:off x="3773683" y="3820866"/>
            <a:ext cx="19500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8" name="AutoShape 19"/>
          <p:cNvCxnSpPr>
            <a:cxnSpLocks noChangeShapeType="1"/>
            <a:stCxn id="128" idx="2"/>
            <a:endCxn id="131" idx="3"/>
          </p:cNvCxnSpPr>
          <p:nvPr/>
        </p:nvCxnSpPr>
        <p:spPr bwMode="auto">
          <a:xfrm rot="5400000">
            <a:off x="4366240" y="3034747"/>
            <a:ext cx="45412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9" name="AutoShape 20"/>
          <p:cNvCxnSpPr>
            <a:cxnSpLocks noChangeShapeType="1"/>
            <a:stCxn id="128" idx="2"/>
            <a:endCxn id="130" idx="3"/>
          </p:cNvCxnSpPr>
          <p:nvPr/>
        </p:nvCxnSpPr>
        <p:spPr bwMode="auto">
          <a:xfrm rot="5400000">
            <a:off x="3984625" y="3416362"/>
            <a:ext cx="121735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40" name="AutoShape 21"/>
          <p:cNvCxnSpPr>
            <a:cxnSpLocks noChangeShapeType="1"/>
            <a:stCxn id="128" idx="2"/>
            <a:endCxn id="129" idx="3"/>
          </p:cNvCxnSpPr>
          <p:nvPr/>
        </p:nvCxnSpPr>
        <p:spPr bwMode="auto">
          <a:xfrm rot="5400000">
            <a:off x="3623045" y="3777942"/>
            <a:ext cx="194051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41" name="Text Box 38"/>
          <p:cNvSpPr txBox="1">
            <a:spLocks noChangeArrowheads="1"/>
          </p:cNvSpPr>
          <p:nvPr/>
        </p:nvSpPr>
        <p:spPr bwMode="auto">
          <a:xfrm>
            <a:off x="1170615" y="2217058"/>
            <a:ext cx="7018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Research into the Fundamental laws of Universe</a:t>
            </a:r>
          </a:p>
        </p:txBody>
      </p:sp>
      <p:sp>
        <p:nvSpPr>
          <p:cNvPr id="142" name="AutoShape 5"/>
          <p:cNvSpPr>
            <a:spLocks noChangeArrowheads="1"/>
          </p:cNvSpPr>
          <p:nvPr/>
        </p:nvSpPr>
        <p:spPr bwMode="auto">
          <a:xfrm>
            <a:off x="2051720" y="4530313"/>
            <a:ext cx="2445572" cy="639205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SPP</a:t>
            </a:r>
            <a:r>
              <a:rPr lang="en-US" sz="1600" dirty="0" smtClean="0">
                <a:solidFill>
                  <a:schemeClr val="tx1"/>
                </a:solidFill>
              </a:rPr>
              <a:t>: Particle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143" name="AutoShape 6"/>
          <p:cNvSpPr>
            <a:spLocks noChangeArrowheads="1"/>
          </p:cNvSpPr>
          <p:nvPr/>
        </p:nvSpPr>
        <p:spPr bwMode="auto">
          <a:xfrm>
            <a:off x="2051720" y="3786164"/>
            <a:ext cx="2445572" cy="681183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SPhN</a:t>
            </a:r>
            <a:r>
              <a:rPr lang="en-US" sz="1600" dirty="0" smtClean="0">
                <a:solidFill>
                  <a:schemeClr val="tx1"/>
                </a:solidFill>
              </a:rPr>
              <a:t>: Nuclear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144" name="AutoShape 7"/>
          <p:cNvSpPr>
            <a:spLocks noChangeArrowheads="1"/>
          </p:cNvSpPr>
          <p:nvPr/>
        </p:nvSpPr>
        <p:spPr bwMode="auto">
          <a:xfrm>
            <a:off x="2051720" y="3013395"/>
            <a:ext cx="2445572" cy="700262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SAp</a:t>
            </a:r>
            <a:r>
              <a:rPr lang="en-US" sz="1600" dirty="0" smtClean="0">
                <a:solidFill>
                  <a:schemeClr val="tx1"/>
                </a:solidFill>
              </a:rPr>
              <a:t>: Astrophysics</a:t>
            </a:r>
            <a:endParaRPr lang="en-US" sz="1600" dirty="0">
              <a:solidFill>
                <a:schemeClr val="tx1"/>
              </a:solidFill>
            </a:endParaRP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145" name="AutoShape 8"/>
          <p:cNvSpPr>
            <a:spLocks noChangeArrowheads="1"/>
          </p:cNvSpPr>
          <p:nvPr/>
        </p:nvSpPr>
        <p:spPr bwMode="auto">
          <a:xfrm>
            <a:off x="4808107" y="3021027"/>
            <a:ext cx="2484658" cy="702171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SACM</a:t>
            </a:r>
            <a:r>
              <a:rPr lang="en-US" sz="1600" dirty="0" smtClean="0">
                <a:solidFill>
                  <a:schemeClr val="tx1"/>
                </a:solidFill>
              </a:rPr>
              <a:t>: Accelerators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146" name="AutoShape 9"/>
          <p:cNvSpPr>
            <a:spLocks noChangeArrowheads="1"/>
          </p:cNvSpPr>
          <p:nvPr/>
        </p:nvSpPr>
        <p:spPr bwMode="auto">
          <a:xfrm>
            <a:off x="4808107" y="4539853"/>
            <a:ext cx="2484658" cy="637297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SIS</a:t>
            </a:r>
            <a:r>
              <a:rPr lang="en-US" sz="1600" dirty="0" smtClean="0">
                <a:solidFill>
                  <a:schemeClr val="tx1"/>
                </a:solidFill>
              </a:rPr>
              <a:t>: Systems </a:t>
            </a:r>
            <a:r>
              <a:rPr lang="en-US" sz="1600" dirty="0">
                <a:solidFill>
                  <a:schemeClr val="tx1"/>
                </a:solidFill>
              </a:rPr>
              <a:t>engineering</a:t>
            </a:r>
          </a:p>
        </p:txBody>
      </p:sp>
      <p:sp>
        <p:nvSpPr>
          <p:cNvPr id="147" name="AutoShape 10"/>
          <p:cNvSpPr>
            <a:spLocks noChangeArrowheads="1"/>
          </p:cNvSpPr>
          <p:nvPr/>
        </p:nvSpPr>
        <p:spPr bwMode="auto">
          <a:xfrm>
            <a:off x="4808107" y="3786164"/>
            <a:ext cx="2484658" cy="679274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SEDI</a:t>
            </a:r>
            <a:r>
              <a:rPr lang="en-US" sz="1600" dirty="0" smtClean="0">
                <a:solidFill>
                  <a:schemeClr val="tx1"/>
                </a:solidFill>
              </a:rPr>
              <a:t>: Detectors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endParaRPr lang="en-US" sz="1600" dirty="0"/>
          </a:p>
          <a:p>
            <a:pPr algn="ctr" eaLnBrk="0" hangingPunct="0"/>
            <a:r>
              <a:rPr lang="en-US" sz="1600" dirty="0" smtClean="0">
                <a:solidFill>
                  <a:schemeClr val="tx1"/>
                </a:solidFill>
              </a:rPr>
              <a:t>electronic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computing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8" name="AutoShape 7"/>
          <p:cNvSpPr>
            <a:spLocks noChangeArrowheads="1"/>
          </p:cNvSpPr>
          <p:nvPr/>
        </p:nvSpPr>
        <p:spPr bwMode="auto">
          <a:xfrm>
            <a:off x="932386" y="3013395"/>
            <a:ext cx="102836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116 </a:t>
            </a:r>
            <a:r>
              <a:rPr lang="en-US" sz="1400" dirty="0"/>
              <a:t>CDI</a:t>
            </a:r>
          </a:p>
          <a:p>
            <a:r>
              <a:rPr lang="en-US" sz="1400" dirty="0"/>
              <a:t>  </a:t>
            </a:r>
            <a:r>
              <a:rPr lang="en-US" sz="1400" dirty="0" smtClean="0"/>
              <a:t>94 </a:t>
            </a:r>
            <a:r>
              <a:rPr lang="en-US" sz="1400" dirty="0"/>
              <a:t>CDD</a:t>
            </a:r>
          </a:p>
        </p:txBody>
      </p:sp>
      <p:sp>
        <p:nvSpPr>
          <p:cNvPr id="149" name="AutoShape 7"/>
          <p:cNvSpPr>
            <a:spLocks noChangeArrowheads="1"/>
          </p:cNvSpPr>
          <p:nvPr/>
        </p:nvSpPr>
        <p:spPr bwMode="auto">
          <a:xfrm>
            <a:off x="942413" y="3793023"/>
            <a:ext cx="102836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56 </a:t>
            </a:r>
            <a:r>
              <a:rPr lang="en-US" sz="1400" dirty="0"/>
              <a:t>CDI</a:t>
            </a:r>
          </a:p>
          <a:p>
            <a:r>
              <a:rPr lang="en-US" sz="1400" dirty="0" smtClean="0"/>
              <a:t> 29 </a:t>
            </a:r>
            <a:r>
              <a:rPr lang="en-US" sz="1400" dirty="0"/>
              <a:t>CDD</a:t>
            </a:r>
          </a:p>
        </p:txBody>
      </p:sp>
      <p:sp>
        <p:nvSpPr>
          <p:cNvPr id="150" name="AutoShape 7"/>
          <p:cNvSpPr>
            <a:spLocks noChangeArrowheads="1"/>
          </p:cNvSpPr>
          <p:nvPr/>
        </p:nvSpPr>
        <p:spPr bwMode="auto">
          <a:xfrm>
            <a:off x="951346" y="4539853"/>
            <a:ext cx="102836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72 </a:t>
            </a:r>
            <a:r>
              <a:rPr lang="en-US" sz="1400" dirty="0"/>
              <a:t>CDI</a:t>
            </a:r>
          </a:p>
          <a:p>
            <a:r>
              <a:rPr lang="en-US" sz="1400" dirty="0" smtClean="0"/>
              <a:t> 45 </a:t>
            </a:r>
            <a:r>
              <a:rPr lang="en-US" sz="1400" dirty="0"/>
              <a:t>CDD</a:t>
            </a:r>
          </a:p>
        </p:txBody>
      </p:sp>
      <p:sp>
        <p:nvSpPr>
          <p:cNvPr id="151" name="AutoShape 7"/>
          <p:cNvSpPr>
            <a:spLocks noChangeArrowheads="1"/>
          </p:cNvSpPr>
          <p:nvPr/>
        </p:nvSpPr>
        <p:spPr bwMode="auto">
          <a:xfrm>
            <a:off x="7380312" y="3022936"/>
            <a:ext cx="106560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121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10 </a:t>
            </a:r>
            <a:r>
              <a:rPr lang="en-US" sz="1400" dirty="0"/>
              <a:t>CDD</a:t>
            </a:r>
          </a:p>
        </p:txBody>
      </p:sp>
      <p:sp>
        <p:nvSpPr>
          <p:cNvPr id="152" name="AutoShape 7"/>
          <p:cNvSpPr>
            <a:spLocks noChangeArrowheads="1"/>
          </p:cNvSpPr>
          <p:nvPr/>
        </p:nvSpPr>
        <p:spPr bwMode="auto">
          <a:xfrm>
            <a:off x="7390339" y="3802564"/>
            <a:ext cx="106560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125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11 </a:t>
            </a:r>
            <a:r>
              <a:rPr lang="en-US" sz="1400" dirty="0"/>
              <a:t>CDD</a:t>
            </a:r>
          </a:p>
        </p:txBody>
      </p:sp>
      <p:sp>
        <p:nvSpPr>
          <p:cNvPr id="153" name="AutoShape 7"/>
          <p:cNvSpPr>
            <a:spLocks noChangeArrowheads="1"/>
          </p:cNvSpPr>
          <p:nvPr/>
        </p:nvSpPr>
        <p:spPr bwMode="auto">
          <a:xfrm>
            <a:off x="7399272" y="4549394"/>
            <a:ext cx="106560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</a:t>
            </a:r>
            <a:r>
              <a:rPr lang="en-US" sz="1400" dirty="0"/>
              <a:t> </a:t>
            </a:r>
            <a:r>
              <a:rPr lang="en-US" sz="1400" dirty="0" smtClean="0"/>
              <a:t>  97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   8 CDD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72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847975" y="1285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748" name="Picture 10" descr="synop ifmif-eveda grand"/>
          <p:cNvPicPr>
            <a:picLocks noChangeAspect="1" noChangeArrowheads="1"/>
          </p:cNvPicPr>
          <p:nvPr/>
        </p:nvPicPr>
        <p:blipFill>
          <a:blip r:embed="rId2" cstate="print"/>
          <a:srcRect l="7111" t="19939" r="2901" b="12859"/>
          <a:stretch>
            <a:fillRect/>
          </a:stretch>
        </p:blipFill>
        <p:spPr bwMode="auto">
          <a:xfrm>
            <a:off x="390475" y="1196306"/>
            <a:ext cx="777081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AutoShape 11"/>
          <p:cNvSpPr>
            <a:spLocks noChangeArrowheads="1"/>
          </p:cNvSpPr>
          <p:nvPr/>
        </p:nvSpPr>
        <p:spPr bwMode="auto">
          <a:xfrm>
            <a:off x="316657" y="1340768"/>
            <a:ext cx="7918450" cy="2219325"/>
          </a:xfrm>
          <a:prstGeom prst="roundRect">
            <a:avLst>
              <a:gd name="adj" fmla="val 6144"/>
            </a:avLst>
          </a:prstGeom>
          <a:noFill/>
          <a:ln w="19080">
            <a:solidFill>
              <a:srgbClr val="B0A1E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6156176" y="1027029"/>
            <a:ext cx="1872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6600CC"/>
                </a:solidFill>
                <a:latin typeface="Trebuchet MS" pitchFamily="34" charset="0"/>
              </a:rPr>
              <a:t>IFMIF A</a:t>
            </a:r>
            <a:r>
              <a:rPr lang="fr-FR" sz="1600" b="1" dirty="0" smtClean="0">
                <a:solidFill>
                  <a:srgbClr val="6600CC"/>
                </a:solidFill>
                <a:latin typeface="Trebuchet MS" pitchFamily="34" charset="0"/>
              </a:rPr>
              <a:t>ccelerator</a:t>
            </a:r>
            <a:endParaRPr lang="fr-FR" sz="1600" b="1" dirty="0">
              <a:solidFill>
                <a:srgbClr val="6600CC"/>
              </a:solidFill>
              <a:latin typeface="Trebuchet MS" pitchFamily="34" charset="0"/>
            </a:endParaRPr>
          </a:p>
        </p:txBody>
      </p:sp>
      <p:sp>
        <p:nvSpPr>
          <p:cNvPr id="31751" name="Text Box 13"/>
          <p:cNvSpPr txBox="1">
            <a:spLocks noChangeArrowheads="1"/>
          </p:cNvSpPr>
          <p:nvPr/>
        </p:nvSpPr>
        <p:spPr bwMode="auto">
          <a:xfrm>
            <a:off x="5718919" y="2910260"/>
            <a:ext cx="23098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>
                <a:solidFill>
                  <a:srgbClr val="6600CC"/>
                </a:solidFill>
                <a:latin typeface="Trebuchet MS" pitchFamily="34" charset="0"/>
              </a:rPr>
              <a:t>IFMIF-EVEDA Prototype Accelerator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44463" y="44450"/>
            <a:ext cx="88915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itchFamily="34" charset="0"/>
              </a:rPr>
              <a:t>Involvement of CEA Saclay in IFMIF-EVEDA</a:t>
            </a:r>
          </a:p>
        </p:txBody>
      </p:sp>
      <p:pic>
        <p:nvPicPr>
          <p:cNvPr id="31756" name="Picture 2" descr="http://irfu.cea.fr/Images/astImg/227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2788" y="1916832"/>
            <a:ext cx="749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6"/>
          <p:cNvGrpSpPr>
            <a:grpSpLocks noChangeAspect="1"/>
          </p:cNvGrpSpPr>
          <p:nvPr/>
        </p:nvGrpSpPr>
        <p:grpSpPr bwMode="auto">
          <a:xfrm>
            <a:off x="323850" y="3790082"/>
            <a:ext cx="4294188" cy="2735262"/>
            <a:chOff x="324" y="479"/>
            <a:chExt cx="5410" cy="3446"/>
          </a:xfrm>
        </p:grpSpPr>
        <p:pic>
          <p:nvPicPr>
            <p:cNvPr id="15" name="Picture 7" descr="Sans titre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4" y="518"/>
              <a:ext cx="1937" cy="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Sans titre-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31" y="479"/>
              <a:ext cx="1903" cy="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9" descr="Sans titre-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52" y="484"/>
              <a:ext cx="1592" cy="3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95" descr="\\DAPDC5\Manip\CAOMECA\Caoprojets\Projets\IFMIF-EVEDA\000\0004\jpeg\photo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363" y="3862090"/>
            <a:ext cx="40433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1560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188640"/>
            <a:ext cx="9180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Projet IFMIF </a:t>
            </a:r>
            <a:r>
              <a:rPr lang="fr-FR" sz="3200" b="1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World record for the deuterons injector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140 mA at 100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keV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(14 kW)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428" r="-1" b="-1"/>
          <a:stretch/>
        </p:blipFill>
        <p:spPr bwMode="auto">
          <a:xfrm>
            <a:off x="1653977" y="2204864"/>
            <a:ext cx="6305899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9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9" y="2747903"/>
            <a:ext cx="8291685" cy="269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88640"/>
            <a:ext cx="9180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Projet </a:t>
            </a:r>
            <a:r>
              <a:rPr lang="fr-FR" sz="3200" b="1" dirty="0" err="1" smtClean="0">
                <a:solidFill>
                  <a:srgbClr val="FFFF00"/>
                </a:solidFill>
              </a:rPr>
              <a:t>Saraf</a:t>
            </a:r>
            <a:r>
              <a:rPr lang="fr-FR" sz="3200" b="1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48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107504" y="1196752"/>
            <a:ext cx="9180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 would like to wish you an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exciting and fruitful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meeting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1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grpSp>
        <p:nvGrpSpPr>
          <p:cNvPr id="2" name="Groupe 44"/>
          <p:cNvGrpSpPr/>
          <p:nvPr/>
        </p:nvGrpSpPr>
        <p:grpSpPr>
          <a:xfrm>
            <a:off x="1168400" y="644526"/>
            <a:ext cx="5888038" cy="5734049"/>
            <a:chOff x="1492250" y="673101"/>
            <a:chExt cx="5888038" cy="573404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2352" y="673101"/>
              <a:ext cx="2938567" cy="29082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  <a:scene3d>
              <a:camera prst="isometricTopUp"/>
              <a:lightRig rig="threePt" dir="t"/>
            </a:scene3d>
          </p:spPr>
        </p:pic>
        <p:pic>
          <p:nvPicPr>
            <p:cNvPr id="21893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0" y="2457316"/>
              <a:ext cx="2908300" cy="2914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isometricRightUp"/>
              <a:lightRig rig="threePt" dir="t"/>
            </a:scene3d>
          </p:spPr>
        </p:pic>
        <p:grpSp>
          <p:nvGrpSpPr>
            <p:cNvPr id="3" name="Groupe 18"/>
            <p:cNvGrpSpPr/>
            <p:nvPr/>
          </p:nvGrpSpPr>
          <p:grpSpPr>
            <a:xfrm>
              <a:off x="1492250" y="2474705"/>
              <a:ext cx="2870200" cy="2922795"/>
              <a:chOff x="2360613" y="1768475"/>
              <a:chExt cx="5221287" cy="3168650"/>
            </a:xfrm>
            <a:effectLst>
              <a:reflection blurRad="6350" stA="52000" endA="300" endPos="35000" dir="5400000" sy="-100000" algn="bl" rotWithShape="0"/>
            </a:effectLst>
            <a:scene3d>
              <a:camera prst="isometricLeftDown"/>
              <a:lightRig rig="threePt" dir="t"/>
            </a:scene3d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345" b="23470"/>
              <a:stretch>
                <a:fillRect/>
              </a:stretch>
            </p:blipFill>
            <p:spPr bwMode="auto">
              <a:xfrm>
                <a:off x="4932363" y="3213100"/>
                <a:ext cx="2644775" cy="172402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10" descr="WMA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32363" y="1773238"/>
                <a:ext cx="2644775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923" t="13721" r="79" b="17717"/>
              <a:stretch>
                <a:fillRect/>
              </a:stretch>
            </p:blipFill>
            <p:spPr bwMode="auto">
              <a:xfrm>
                <a:off x="4914900" y="1778000"/>
                <a:ext cx="2654300" cy="151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4927600" y="3289300"/>
                <a:ext cx="2654300" cy="16383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24" name="Picture 136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081" t="28450" r="45850" b="45630"/>
              <a:stretch>
                <a:fillRect/>
              </a:stretch>
            </p:blipFill>
            <p:spPr bwMode="auto">
              <a:xfrm>
                <a:off x="5199063" y="3302000"/>
                <a:ext cx="2084387" cy="16129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5" descr="miri_artis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5115" t="19409" r="6589" b="18867"/>
              <a:stretch>
                <a:fillRect/>
              </a:stretch>
            </p:blipFill>
            <p:spPr bwMode="auto">
              <a:xfrm>
                <a:off x="2362200" y="3302000"/>
                <a:ext cx="2565400" cy="1625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1030" descr="ima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b="24586"/>
              <a:stretch>
                <a:fillRect/>
              </a:stretch>
            </p:blipFill>
            <p:spPr bwMode="auto">
              <a:xfrm>
                <a:off x="4927600" y="1782763"/>
                <a:ext cx="2641600" cy="1519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" name="Image 26" descr="Laser-et-neutrons-2612_3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7957" t="49469"/>
              <a:stretch>
                <a:fillRect/>
              </a:stretch>
            </p:blipFill>
            <p:spPr bwMode="auto">
              <a:xfrm>
                <a:off x="2363788" y="3030538"/>
                <a:ext cx="2587625" cy="19018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8" name="Picture 5" descr="MWS_plunger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3176" b="13625"/>
              <a:stretch>
                <a:fillRect/>
              </a:stretch>
            </p:blipFill>
            <p:spPr bwMode="auto">
              <a:xfrm>
                <a:off x="4945063" y="1778000"/>
                <a:ext cx="2616200" cy="15160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9" name="Image 33" descr="XFel_2688_3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b="7776"/>
              <a:stretch>
                <a:fillRect/>
              </a:stretch>
            </p:blipFill>
            <p:spPr bwMode="auto">
              <a:xfrm>
                <a:off x="4945063" y="3287713"/>
                <a:ext cx="2632075" cy="16430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4953000" y="3298825"/>
                <a:ext cx="2628900" cy="16383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4016" b="2960"/>
              <a:stretch>
                <a:fillRect/>
              </a:stretch>
            </p:blipFill>
            <p:spPr bwMode="auto">
              <a:xfrm>
                <a:off x="5197475" y="3305175"/>
                <a:ext cx="2025650" cy="1579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4953000" y="1768475"/>
                <a:ext cx="2628900" cy="15462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3" name="Picture 2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27499" t="13112" r="20694" b="10001"/>
              <a:stretch>
                <a:fillRect/>
              </a:stretch>
            </p:blipFill>
            <p:spPr bwMode="auto">
              <a:xfrm>
                <a:off x="5391150" y="1828800"/>
                <a:ext cx="1816100" cy="14779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4" name="Image 38" descr="\\Dapdc5\lasserre\My Documents\My Pictures\TargetIntegration\P1030423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17043"/>
              <a:stretch>
                <a:fillRect/>
              </a:stretch>
            </p:blipFill>
            <p:spPr bwMode="auto">
              <a:xfrm>
                <a:off x="2360613" y="1774825"/>
                <a:ext cx="2584450" cy="153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51" name="Connecteur droit 50"/>
            <p:cNvCxnSpPr/>
            <p:nvPr/>
          </p:nvCxnSpPr>
          <p:spPr bwMode="auto">
            <a:xfrm>
              <a:off x="3966210" y="960120"/>
              <a:ext cx="2042160" cy="116586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" name="Groupe 34"/>
            <p:cNvGrpSpPr/>
            <p:nvPr/>
          </p:nvGrpSpPr>
          <p:grpSpPr>
            <a:xfrm>
              <a:off x="1885950" y="2118360"/>
              <a:ext cx="4139565" cy="3600450"/>
              <a:chOff x="1866900" y="2385060"/>
              <a:chExt cx="4139565" cy="3600450"/>
            </a:xfrm>
          </p:grpSpPr>
          <p:cxnSp>
            <p:nvCxnSpPr>
              <p:cNvPr id="36" name="Connecteur droit 35"/>
              <p:cNvCxnSpPr/>
              <p:nvPr/>
            </p:nvCxnSpPr>
            <p:spPr bwMode="auto">
              <a:xfrm>
                <a:off x="1876425" y="480441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Connecteur droit 36"/>
              <p:cNvCxnSpPr/>
              <p:nvPr/>
            </p:nvCxnSpPr>
            <p:spPr bwMode="auto">
              <a:xfrm flipV="1">
                <a:off x="3910965" y="479679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1874520" y="240792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onnecteur droit 46"/>
              <p:cNvCxnSpPr/>
              <p:nvPr/>
            </p:nvCxnSpPr>
            <p:spPr bwMode="auto">
              <a:xfrm rot="5400000" flipH="1" flipV="1">
                <a:off x="2712720" y="47701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>
                <a:off x="1866900" y="478536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 flipH="1" flipV="1">
                <a:off x="4792980" y="359664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 flipH="1" flipV="1">
                <a:off x="670560" y="35890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4" name="Connecteur droit 53"/>
              <p:cNvCxnSpPr/>
              <p:nvPr/>
            </p:nvCxnSpPr>
            <p:spPr bwMode="auto">
              <a:xfrm flipV="1">
                <a:off x="3901440" y="477774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Connecteur droit 57"/>
              <p:cNvCxnSpPr/>
              <p:nvPr/>
            </p:nvCxnSpPr>
            <p:spPr bwMode="auto">
              <a:xfrm flipV="1">
                <a:off x="3909060" y="238506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V="1">
              <a:off x="1885950" y="952500"/>
              <a:ext cx="2095500" cy="118872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8" name="Picture 15" descr="LOGO_AMA09_o3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42050" y="4289425"/>
              <a:ext cx="1138238" cy="211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>
              <a:bevelT/>
            </a:sp3d>
          </p:spPr>
        </p:pic>
      </p:grpSp>
      <p:pic>
        <p:nvPicPr>
          <p:cNvPr id="39" name="Picture 340"/>
          <p:cNvPicPr>
            <a:picLocks noChangeAspect="1" noChangeArrowheads="1"/>
          </p:cNvPicPr>
          <p:nvPr/>
        </p:nvPicPr>
        <p:blipFill>
          <a:blip r:embed="rId18" cstate="print"/>
          <a:srcRect l="30133" t="19026" r="12682" b="9280"/>
          <a:stretch>
            <a:fillRect/>
          </a:stretch>
        </p:blipFill>
        <p:spPr bwMode="auto">
          <a:xfrm>
            <a:off x="6534150" y="2527300"/>
            <a:ext cx="2018008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</p:pic>
      <p:sp>
        <p:nvSpPr>
          <p:cNvPr id="41" name="Rectangle 40"/>
          <p:cNvSpPr/>
          <p:nvPr/>
        </p:nvSpPr>
        <p:spPr>
          <a:xfrm>
            <a:off x="7236150" y="4105275"/>
            <a:ext cx="16030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TopUp"/>
              <a:lightRig rig="soft" dir="t">
                <a:rot lat="0" lon="0" rev="10800000"/>
              </a:lightRig>
            </a:scene3d>
            <a:sp3d>
              <a:bevelT w="27940" h="50800"/>
              <a:contourClr>
                <a:srgbClr val="DDDDDD"/>
              </a:contourClr>
            </a:sp3d>
          </a:bodyPr>
          <a:lstStyle/>
          <a:p>
            <a:pPr algn="ctr"/>
            <a:r>
              <a:rPr lang="fr-FR" sz="5400" b="1" cap="none" spc="150" dirty="0" err="1" smtClean="0">
                <a:ln w="11430"/>
                <a:solidFill>
                  <a:srgbClr val="75A6FF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Irfu</a:t>
            </a:r>
            <a:endParaRPr lang="fr-FR" sz="5400" b="1" cap="none" spc="150" dirty="0">
              <a:ln w="11430"/>
              <a:solidFill>
                <a:srgbClr val="75A6FF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0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grpSp>
        <p:nvGrpSpPr>
          <p:cNvPr id="2" name="Groupe 44"/>
          <p:cNvGrpSpPr/>
          <p:nvPr/>
        </p:nvGrpSpPr>
        <p:grpSpPr>
          <a:xfrm>
            <a:off x="1168400" y="644526"/>
            <a:ext cx="5888038" cy="5734049"/>
            <a:chOff x="1492250" y="673101"/>
            <a:chExt cx="5888038" cy="573404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2352" y="673101"/>
              <a:ext cx="2938567" cy="29082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  <a:scene3d>
              <a:camera prst="isometricTopUp"/>
              <a:lightRig rig="threePt" dir="t"/>
            </a:scene3d>
          </p:spPr>
        </p:pic>
        <p:pic>
          <p:nvPicPr>
            <p:cNvPr id="21893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0" y="2457316"/>
              <a:ext cx="2908300" cy="2914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isometricRightUp"/>
              <a:lightRig rig="threePt" dir="t"/>
            </a:scene3d>
          </p:spPr>
        </p:pic>
        <p:grpSp>
          <p:nvGrpSpPr>
            <p:cNvPr id="3" name="Groupe 18"/>
            <p:cNvGrpSpPr/>
            <p:nvPr/>
          </p:nvGrpSpPr>
          <p:grpSpPr>
            <a:xfrm>
              <a:off x="1492250" y="2474705"/>
              <a:ext cx="2870200" cy="2922795"/>
              <a:chOff x="2360613" y="1768475"/>
              <a:chExt cx="5221287" cy="3168650"/>
            </a:xfrm>
            <a:effectLst>
              <a:reflection blurRad="6350" stA="52000" endA="300" endPos="35000" dir="5400000" sy="-100000" algn="bl" rotWithShape="0"/>
            </a:effectLst>
            <a:scene3d>
              <a:camera prst="isometricLeftDown"/>
              <a:lightRig rig="threePt" dir="t"/>
            </a:scene3d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345" b="23470"/>
              <a:stretch>
                <a:fillRect/>
              </a:stretch>
            </p:blipFill>
            <p:spPr bwMode="auto">
              <a:xfrm>
                <a:off x="4932363" y="3213100"/>
                <a:ext cx="2644775" cy="172402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10" descr="WMA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32363" y="1773238"/>
                <a:ext cx="2644775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923" t="13721" r="79" b="17717"/>
              <a:stretch>
                <a:fillRect/>
              </a:stretch>
            </p:blipFill>
            <p:spPr bwMode="auto">
              <a:xfrm>
                <a:off x="4914900" y="1778000"/>
                <a:ext cx="2654300" cy="151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4927600" y="3289300"/>
                <a:ext cx="2654300" cy="16383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24" name="Picture 136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081" t="28450" r="45850" b="45630"/>
              <a:stretch>
                <a:fillRect/>
              </a:stretch>
            </p:blipFill>
            <p:spPr bwMode="auto">
              <a:xfrm>
                <a:off x="5199063" y="3302000"/>
                <a:ext cx="2084387" cy="16129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5" descr="miri_artis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5115" t="19409" r="6589" b="18867"/>
              <a:stretch>
                <a:fillRect/>
              </a:stretch>
            </p:blipFill>
            <p:spPr bwMode="auto">
              <a:xfrm>
                <a:off x="2362200" y="3302000"/>
                <a:ext cx="2565400" cy="1625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1030" descr="ima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b="24586"/>
              <a:stretch>
                <a:fillRect/>
              </a:stretch>
            </p:blipFill>
            <p:spPr bwMode="auto">
              <a:xfrm>
                <a:off x="4927600" y="1782763"/>
                <a:ext cx="2641600" cy="1519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" name="Image 26" descr="Laser-et-neutrons-2612_3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7957" t="49469"/>
              <a:stretch>
                <a:fillRect/>
              </a:stretch>
            </p:blipFill>
            <p:spPr bwMode="auto">
              <a:xfrm>
                <a:off x="2363788" y="3030538"/>
                <a:ext cx="2587625" cy="19018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8" name="Picture 5" descr="MWS_plunger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3176" b="13625"/>
              <a:stretch>
                <a:fillRect/>
              </a:stretch>
            </p:blipFill>
            <p:spPr bwMode="auto">
              <a:xfrm>
                <a:off x="4945063" y="1778000"/>
                <a:ext cx="2616200" cy="15160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9" name="Image 33" descr="XFel_2688_3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b="7776"/>
              <a:stretch>
                <a:fillRect/>
              </a:stretch>
            </p:blipFill>
            <p:spPr bwMode="auto">
              <a:xfrm>
                <a:off x="4945063" y="3287713"/>
                <a:ext cx="2632075" cy="16430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4953000" y="3298825"/>
                <a:ext cx="2628900" cy="16383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4016" b="2960"/>
              <a:stretch>
                <a:fillRect/>
              </a:stretch>
            </p:blipFill>
            <p:spPr bwMode="auto">
              <a:xfrm>
                <a:off x="5197475" y="3305175"/>
                <a:ext cx="2025650" cy="1579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4953000" y="1768475"/>
                <a:ext cx="2628900" cy="15462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3" name="Picture 2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27499" t="13112" r="20694" b="10001"/>
              <a:stretch>
                <a:fillRect/>
              </a:stretch>
            </p:blipFill>
            <p:spPr bwMode="auto">
              <a:xfrm>
                <a:off x="5391150" y="1828800"/>
                <a:ext cx="1816100" cy="14779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4" name="Image 38" descr="\\Dapdc5\lasserre\My Documents\My Pictures\TargetIntegration\P1030423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17043"/>
              <a:stretch>
                <a:fillRect/>
              </a:stretch>
            </p:blipFill>
            <p:spPr bwMode="auto">
              <a:xfrm>
                <a:off x="2360613" y="1774825"/>
                <a:ext cx="2584450" cy="153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51" name="Connecteur droit 50"/>
            <p:cNvCxnSpPr/>
            <p:nvPr/>
          </p:nvCxnSpPr>
          <p:spPr bwMode="auto">
            <a:xfrm>
              <a:off x="3966210" y="960120"/>
              <a:ext cx="2042160" cy="116586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" name="Groupe 34"/>
            <p:cNvGrpSpPr/>
            <p:nvPr/>
          </p:nvGrpSpPr>
          <p:grpSpPr>
            <a:xfrm>
              <a:off x="1885950" y="2118360"/>
              <a:ext cx="4139565" cy="3600450"/>
              <a:chOff x="1866900" y="2385060"/>
              <a:chExt cx="4139565" cy="3600450"/>
            </a:xfrm>
          </p:grpSpPr>
          <p:cxnSp>
            <p:nvCxnSpPr>
              <p:cNvPr id="36" name="Connecteur droit 35"/>
              <p:cNvCxnSpPr/>
              <p:nvPr/>
            </p:nvCxnSpPr>
            <p:spPr bwMode="auto">
              <a:xfrm>
                <a:off x="1876425" y="480441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Connecteur droit 36"/>
              <p:cNvCxnSpPr/>
              <p:nvPr/>
            </p:nvCxnSpPr>
            <p:spPr bwMode="auto">
              <a:xfrm flipV="1">
                <a:off x="3910965" y="479679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1874520" y="240792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onnecteur droit 46"/>
              <p:cNvCxnSpPr/>
              <p:nvPr/>
            </p:nvCxnSpPr>
            <p:spPr bwMode="auto">
              <a:xfrm rot="5400000" flipH="1" flipV="1">
                <a:off x="2712720" y="47701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>
                <a:off x="1866900" y="478536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 flipH="1" flipV="1">
                <a:off x="4792980" y="359664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 flipH="1" flipV="1">
                <a:off x="670560" y="35890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4" name="Connecteur droit 53"/>
              <p:cNvCxnSpPr/>
              <p:nvPr/>
            </p:nvCxnSpPr>
            <p:spPr bwMode="auto">
              <a:xfrm flipV="1">
                <a:off x="3901440" y="477774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Connecteur droit 57"/>
              <p:cNvCxnSpPr/>
              <p:nvPr/>
            </p:nvCxnSpPr>
            <p:spPr bwMode="auto">
              <a:xfrm flipV="1">
                <a:off x="3909060" y="238506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V="1">
              <a:off x="1885950" y="952500"/>
              <a:ext cx="2095500" cy="118872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8" name="Picture 15" descr="LOGO_AMA09_o3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42050" y="4289425"/>
              <a:ext cx="1138238" cy="211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>
              <a:bevelT/>
            </a:sp3d>
          </p:spPr>
        </p:pic>
      </p:grpSp>
      <p:pic>
        <p:nvPicPr>
          <p:cNvPr id="39" name="Picture 340"/>
          <p:cNvPicPr>
            <a:picLocks noChangeAspect="1" noChangeArrowheads="1"/>
          </p:cNvPicPr>
          <p:nvPr/>
        </p:nvPicPr>
        <p:blipFill>
          <a:blip r:embed="rId18" cstate="print"/>
          <a:srcRect l="30133" t="19026" r="12682" b="9280"/>
          <a:stretch>
            <a:fillRect/>
          </a:stretch>
        </p:blipFill>
        <p:spPr bwMode="auto">
          <a:xfrm>
            <a:off x="6534150" y="2527300"/>
            <a:ext cx="2018008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</p:pic>
      <p:sp>
        <p:nvSpPr>
          <p:cNvPr id="41" name="Rectangle 40"/>
          <p:cNvSpPr/>
          <p:nvPr/>
        </p:nvSpPr>
        <p:spPr>
          <a:xfrm>
            <a:off x="7236150" y="4105275"/>
            <a:ext cx="16030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TopUp"/>
              <a:lightRig rig="soft" dir="t">
                <a:rot lat="0" lon="0" rev="10800000"/>
              </a:lightRig>
            </a:scene3d>
            <a:sp3d>
              <a:bevelT w="27940" h="50800"/>
              <a:contourClr>
                <a:srgbClr val="DDDDDD"/>
              </a:contourClr>
            </a:sp3d>
          </a:bodyPr>
          <a:lstStyle/>
          <a:p>
            <a:pPr algn="ctr"/>
            <a:r>
              <a:rPr lang="fr-FR" sz="5400" b="1" cap="none" spc="150" dirty="0" err="1" smtClean="0">
                <a:ln w="11430"/>
                <a:solidFill>
                  <a:srgbClr val="75A6FF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Irfu</a:t>
            </a:r>
            <a:endParaRPr lang="fr-FR" sz="5400" b="1" cap="none" spc="150" dirty="0">
              <a:ln w="11430"/>
              <a:solidFill>
                <a:srgbClr val="75A6FF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501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8" y="0"/>
            <a:ext cx="9148297" cy="685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78" y="2204864"/>
            <a:ext cx="4744921" cy="405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0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980728"/>
            <a:ext cx="3491880" cy="2862322"/>
          </a:xfrm>
          <a:prstGeom prst="rect">
            <a:avLst/>
          </a:prstGeom>
          <a:solidFill>
            <a:srgbClr val="666699"/>
          </a:solidFill>
        </p:spPr>
        <p:txBody>
          <a:bodyPr wrap="square" rtlCol="0">
            <a:spAutoFit/>
          </a:bodyPr>
          <a:lstStyle/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First observation of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aryon Acoustic Oscillations (BAO) in intergalactic hydrogen clouds…..</a:t>
            </a: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Probing the Intergalactic Medium	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" name="Picture 2" descr="http://newscenter.lbl.gov/wp-content/uploads/SDSS-BOSS-illust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42" y="3573016"/>
            <a:ext cx="4572000" cy="3223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13" name="ZoneTexte 12"/>
          <p:cNvSpPr txBox="1"/>
          <p:nvPr/>
        </p:nvSpPr>
        <p:spPr>
          <a:xfrm>
            <a:off x="4524644" y="3861048"/>
            <a:ext cx="4607496" cy="2923877"/>
          </a:xfrm>
          <a:prstGeom prst="rect">
            <a:avLst/>
          </a:prstGeom>
          <a:solidFill>
            <a:srgbClr val="666699"/>
          </a:solidFill>
          <a:ln>
            <a:solidFill>
              <a:srgbClr val="666699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	Observation of 		the deceleration 		of the expansion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	of  the Universe 		11 billion years 		ago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</p:txBody>
      </p:sp>
      <p:pic>
        <p:nvPicPr>
          <p:cNvPr id="11" name="Image 10" descr="20070407193137_oeil_emma.jpg"/>
          <p:cNvPicPr>
            <a:picLocks noChangeAspect="1"/>
          </p:cNvPicPr>
          <p:nvPr/>
        </p:nvPicPr>
        <p:blipFill>
          <a:blip r:embed="rId3" cstate="print"/>
          <a:srcRect l="29193" t="23632" r="20323" b="23184"/>
          <a:stretch>
            <a:fillRect/>
          </a:stretch>
        </p:blipFill>
        <p:spPr>
          <a:xfrm>
            <a:off x="4443616" y="4797152"/>
            <a:ext cx="1568544" cy="1187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2946" name="Picture 2" descr="http://irfu-i.cea.fr/Images/astImg/3237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0728"/>
            <a:ext cx="5648644" cy="29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4" y="936104"/>
            <a:ext cx="9144000" cy="5877272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5" y="1347282"/>
            <a:ext cx="5391125" cy="2945814"/>
          </a:xfrm>
          <a:prstGeom prst="rect">
            <a:avLst/>
          </a:prstGeom>
          <a:solidFill>
            <a:srgbClr val="666699"/>
          </a:solidFill>
          <a:ln>
            <a:noFill/>
          </a:ln>
        </p:spPr>
      </p:pic>
      <p:sp>
        <p:nvSpPr>
          <p:cNvPr id="5" name="Titre 17"/>
          <p:cNvSpPr>
            <a:spLocks noGrp="1"/>
          </p:cNvSpPr>
          <p:nvPr>
            <p:ph type="title"/>
          </p:nvPr>
        </p:nvSpPr>
        <p:spPr>
          <a:xfrm>
            <a:off x="1187624" y="52752"/>
            <a:ext cx="6912768" cy="90872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Dark Matter and Neutrino oscillations  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5157192"/>
            <a:ext cx="7489550" cy="13849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Explicit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appearance of a </a:t>
            </a:r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neutrino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flavor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from neutrinos of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another flavor through neutrino </a:t>
            </a:r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oscillations</a:t>
            </a:r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921063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5805264"/>
            <a:ext cx="4608512" cy="7920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4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9" y="44624"/>
            <a:ext cx="917603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1512168" cy="167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"/>
          <a:stretch/>
        </p:blipFill>
        <p:spPr bwMode="auto">
          <a:xfrm>
            <a:off x="3061098" y="4675584"/>
            <a:ext cx="150770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 descr="P1040741.jpg"/>
          <p:cNvPicPr/>
          <p:nvPr/>
        </p:nvPicPr>
        <p:blipFill rotWithShape="1">
          <a:blip r:embed="rId5" cstate="print"/>
          <a:srcRect t="24409" b="15419"/>
          <a:stretch/>
        </p:blipFill>
        <p:spPr>
          <a:xfrm>
            <a:off x="4716016" y="1368538"/>
            <a:ext cx="2628292" cy="1188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43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/>
          <p:cNvSpPr txBox="1">
            <a:spLocks noChangeArrowheads="1"/>
          </p:cNvSpPr>
          <p:nvPr/>
        </p:nvSpPr>
        <p:spPr bwMode="auto">
          <a:xfrm>
            <a:off x="1187624" y="-99392"/>
            <a:ext cx="7272808" cy="103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F5F5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IRFU road </a:t>
            </a:r>
            <a:r>
              <a:rPr lang="fr-FR" altLang="fr-FR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maps</a:t>
            </a:r>
            <a:endParaRPr lang="fr-FR" altLang="fr-F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35930"/>
            <a:ext cx="9144000" cy="59220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1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44289</TotalTime>
  <Words>1226</Words>
  <Application>Microsoft Office PowerPoint</Application>
  <PresentationFormat>Affichage à l'écran (4:3)</PresentationFormat>
  <Paragraphs>406</Paragraphs>
  <Slides>35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35</vt:i4>
      </vt:variant>
    </vt:vector>
  </HeadingPairs>
  <TitlesOfParts>
    <vt:vector size="38" baseType="lpstr">
      <vt:lpstr>cea</vt:lpstr>
      <vt:lpstr>1_Conception personnalisée</vt:lpstr>
      <vt:lpstr>Conception personnalisée</vt:lpstr>
      <vt:lpstr>Présentation PowerPoint</vt:lpstr>
      <vt:lpstr>Présentation PowerPoint</vt:lpstr>
      <vt:lpstr>Large CEA Institute created in 1993                Research and Technology</vt:lpstr>
      <vt:lpstr>Présentation PowerPoint</vt:lpstr>
      <vt:lpstr>Probing the Intergalactic Medium </vt:lpstr>
      <vt:lpstr>Dark Matter and Neutrino oscillations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FAIR proton Linac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CHOMAZ Philippe</dc:creator>
  <cp:lastModifiedBy>Alamanos Nicolas</cp:lastModifiedBy>
  <cp:revision>705</cp:revision>
  <cp:lastPrinted>2014-02-27T17:10:48Z</cp:lastPrinted>
  <dcterms:created xsi:type="dcterms:W3CDTF">2012-06-02T09:46:04Z</dcterms:created>
  <dcterms:modified xsi:type="dcterms:W3CDTF">2014-10-21T06:46:18Z</dcterms:modified>
</cp:coreProperties>
</file>